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1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jpg>
</file>

<file path=ppt/media/image2.jpg>
</file>

<file path=ppt/media/image20.png>
</file>

<file path=ppt/media/image21.jpg>
</file>

<file path=ppt/media/image2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260327" y="1442859"/>
            <a:ext cx="7780045" cy="768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5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5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5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5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84385" y="1148181"/>
            <a:ext cx="12463780" cy="14598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5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626864" y="3377196"/>
            <a:ext cx="8978900" cy="29533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huggingface.co/Shreeyut/gennnie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84385" y="1148181"/>
            <a:ext cx="12463780" cy="1113343"/>
          </a:xfrm>
          <a:prstGeom prst="rect">
            <a:avLst/>
          </a:prstGeom>
        </p:spPr>
        <p:txBody>
          <a:bodyPr vert="horz" wrap="square" lIns="0" tIns="279616" rIns="0" bIns="0" rtlCol="0">
            <a:spAutoFit/>
          </a:bodyPr>
          <a:lstStyle/>
          <a:p>
            <a:pPr marL="1253490">
              <a:lnSpc>
                <a:spcPct val="100000"/>
              </a:lnSpc>
              <a:spcBef>
                <a:spcPts val="100"/>
              </a:spcBef>
            </a:pPr>
            <a:r>
              <a:rPr sz="5400" spc="765" dirty="0">
                <a:solidFill>
                  <a:srgbClr val="FFFFFF"/>
                </a:solidFill>
              </a:rPr>
              <a:t>GRAMMAR</a:t>
            </a:r>
            <a:r>
              <a:rPr sz="5400" spc="365" dirty="0">
                <a:solidFill>
                  <a:srgbClr val="FFFFFF"/>
                </a:solidFill>
              </a:rPr>
              <a:t> </a:t>
            </a:r>
            <a:r>
              <a:rPr sz="5400" spc="710" dirty="0">
                <a:solidFill>
                  <a:srgbClr val="FFFFFF"/>
                </a:solidFill>
                <a:latin typeface="Algerian" panose="04020705040A02060702" pitchFamily="82" charset="0"/>
              </a:rPr>
              <a:t>AUTO-</a:t>
            </a:r>
            <a:r>
              <a:rPr sz="5400" spc="935" dirty="0">
                <a:solidFill>
                  <a:srgbClr val="FFFFFF"/>
                </a:solidFill>
                <a:latin typeface="Algerian" panose="04020705040A02060702" pitchFamily="82" charset="0"/>
              </a:rPr>
              <a:t>CORRECT</a:t>
            </a:r>
            <a:endParaRPr sz="5400" dirty="0">
              <a:latin typeface="Algerian" panose="04020705040A02060702" pitchFamily="8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40802" y="2726385"/>
            <a:ext cx="7151370" cy="630108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" algn="ctr">
              <a:lnSpc>
                <a:spcPct val="100000"/>
              </a:lnSpc>
              <a:spcBef>
                <a:spcPts val="135"/>
              </a:spcBef>
            </a:pPr>
            <a:r>
              <a:rPr sz="5150" b="1" spc="62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DOMAIN:</a:t>
            </a:r>
            <a:r>
              <a:rPr sz="5150" b="1" spc="37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 </a:t>
            </a:r>
            <a:r>
              <a:rPr sz="5150" b="1" spc="50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AI/ML</a:t>
            </a:r>
            <a:endParaRPr sz="5150" dirty="0">
              <a:latin typeface="Algerian" panose="04020705040A02060702" pitchFamily="82" charset="0"/>
              <a:ea typeface="Roboto" pitchFamily="2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3679"/>
              </a:spcBef>
            </a:pPr>
            <a:r>
              <a:rPr sz="4000" spc="475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MENTOR:</a:t>
            </a:r>
            <a:r>
              <a:rPr sz="4000" spc="155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 </a:t>
            </a:r>
            <a:r>
              <a:rPr sz="4000" spc="54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Anushka</a:t>
            </a:r>
            <a:r>
              <a:rPr sz="4000" spc="155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 </a:t>
            </a:r>
            <a:r>
              <a:rPr sz="4000" spc="43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Vashney</a:t>
            </a:r>
            <a:endParaRPr sz="4000" dirty="0">
              <a:latin typeface="Algerian" panose="04020705040A02060702" pitchFamily="82" charset="0"/>
              <a:ea typeface="Roboto" pitchFamily="2" charset="0"/>
              <a:cs typeface="Calibri"/>
            </a:endParaRPr>
          </a:p>
          <a:p>
            <a:pPr marL="3175" algn="ctr">
              <a:lnSpc>
                <a:spcPct val="100000"/>
              </a:lnSpc>
              <a:spcBef>
                <a:spcPts val="4010"/>
              </a:spcBef>
            </a:pPr>
            <a:r>
              <a:rPr sz="5100" spc="61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TEAM</a:t>
            </a:r>
            <a:r>
              <a:rPr sz="5100" spc="195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 </a:t>
            </a:r>
            <a:r>
              <a:rPr sz="5100" spc="675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MEMEBERS:</a:t>
            </a:r>
            <a:endParaRPr sz="5100" dirty="0">
              <a:latin typeface="Algerian" panose="04020705040A02060702" pitchFamily="82" charset="0"/>
              <a:ea typeface="Roboto" pitchFamily="2" charset="0"/>
              <a:cs typeface="Calibri"/>
            </a:endParaRPr>
          </a:p>
          <a:p>
            <a:pPr marL="300990" indent="-298450" algn="ctr">
              <a:lnSpc>
                <a:spcPct val="100000"/>
              </a:lnSpc>
              <a:spcBef>
                <a:spcPts val="80"/>
              </a:spcBef>
              <a:buSzPct val="73750"/>
              <a:buAutoNum type="arabicPeriod"/>
              <a:tabLst>
                <a:tab pos="300990" algn="l"/>
              </a:tabLst>
            </a:pPr>
            <a:r>
              <a:rPr sz="4000" spc="43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Shreeyut</a:t>
            </a:r>
            <a:r>
              <a:rPr sz="4000" spc="165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 </a:t>
            </a:r>
            <a:r>
              <a:rPr sz="4000" spc="39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Maheswari</a:t>
            </a:r>
            <a:endParaRPr sz="4000" dirty="0">
              <a:latin typeface="Algerian" panose="04020705040A02060702" pitchFamily="82" charset="0"/>
              <a:ea typeface="Roboto" pitchFamily="2" charset="0"/>
              <a:cs typeface="Calibri"/>
            </a:endParaRPr>
          </a:p>
          <a:p>
            <a:pPr marL="412115" indent="-408940" algn="ctr">
              <a:lnSpc>
                <a:spcPct val="100000"/>
              </a:lnSpc>
              <a:buSzPct val="73750"/>
              <a:buAutoNum type="arabicPeriod"/>
              <a:tabLst>
                <a:tab pos="412115" algn="l"/>
              </a:tabLst>
            </a:pPr>
            <a:r>
              <a:rPr sz="4000" spc="43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Srikanth</a:t>
            </a:r>
            <a:r>
              <a:rPr sz="4000" spc="17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 </a:t>
            </a:r>
            <a:r>
              <a:rPr sz="4000" spc="495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Chebolu</a:t>
            </a:r>
            <a:endParaRPr sz="4000" dirty="0">
              <a:latin typeface="Algerian" panose="04020705040A02060702" pitchFamily="82" charset="0"/>
              <a:ea typeface="Roboto" pitchFamily="2" charset="0"/>
              <a:cs typeface="Calibri"/>
            </a:endParaRPr>
          </a:p>
          <a:p>
            <a:pPr marL="398780" indent="-395605" algn="ctr">
              <a:lnSpc>
                <a:spcPct val="100000"/>
              </a:lnSpc>
              <a:spcBef>
                <a:spcPts val="75"/>
              </a:spcBef>
              <a:buSzPct val="73750"/>
              <a:buAutoNum type="arabicPeriod"/>
              <a:tabLst>
                <a:tab pos="398780" algn="l"/>
              </a:tabLst>
            </a:pPr>
            <a:r>
              <a:rPr sz="4000" spc="484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Piyush</a:t>
            </a:r>
            <a:r>
              <a:rPr sz="4000" spc="175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 </a:t>
            </a:r>
            <a:r>
              <a:rPr sz="4000" spc="30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Tiwari</a:t>
            </a:r>
            <a:endParaRPr sz="4000" dirty="0">
              <a:latin typeface="Algerian" panose="04020705040A02060702" pitchFamily="82" charset="0"/>
              <a:ea typeface="Roboto" pitchFamily="2" charset="0"/>
              <a:cs typeface="Calibri"/>
            </a:endParaRPr>
          </a:p>
          <a:p>
            <a:pPr marL="440690" indent="-437515" algn="ctr">
              <a:lnSpc>
                <a:spcPct val="100000"/>
              </a:lnSpc>
              <a:buSzPct val="73750"/>
              <a:buAutoNum type="arabicPeriod"/>
              <a:tabLst>
                <a:tab pos="440690" algn="l"/>
              </a:tabLst>
            </a:pPr>
            <a:r>
              <a:rPr sz="4000" spc="43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Vikash</a:t>
            </a:r>
            <a:r>
              <a:rPr sz="4000" spc="165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 </a:t>
            </a:r>
            <a:r>
              <a:rPr sz="4000" spc="605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Kumar</a:t>
            </a:r>
            <a:r>
              <a:rPr sz="4000" spc="165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 </a:t>
            </a:r>
            <a:r>
              <a:rPr sz="4000" spc="550" dirty="0">
                <a:solidFill>
                  <a:srgbClr val="FFFFFF"/>
                </a:solidFill>
                <a:latin typeface="Algerian" panose="04020705040A02060702" pitchFamily="82" charset="0"/>
                <a:ea typeface="Roboto" pitchFamily="2" charset="0"/>
                <a:cs typeface="Calibri"/>
              </a:rPr>
              <a:t>Sing</a:t>
            </a:r>
            <a:r>
              <a:rPr sz="4000" spc="550" dirty="0">
                <a:solidFill>
                  <a:srgbClr val="FFFFFF"/>
                </a:solidFill>
                <a:latin typeface="Roboto" pitchFamily="2" charset="0"/>
                <a:ea typeface="Roboto" pitchFamily="2" charset="0"/>
                <a:cs typeface="Calibri"/>
              </a:rPr>
              <a:t>h</a:t>
            </a:r>
            <a:endParaRPr sz="4000" dirty="0">
              <a:latin typeface="Roboto" pitchFamily="2" charset="0"/>
              <a:ea typeface="Roboto" pitchFamily="2" charset="0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50" y="-31750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78148" y="1097255"/>
            <a:ext cx="9205601" cy="1924244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7430"/>
              </a:lnSpc>
              <a:spcBef>
                <a:spcPts val="204"/>
              </a:spcBef>
            </a:pPr>
            <a:r>
              <a:rPr sz="6200" spc="960" dirty="0">
                <a:latin typeface="Bell MT" panose="02020503060305020303" pitchFamily="18" charset="0"/>
              </a:rPr>
              <a:t>RESULTS</a:t>
            </a:r>
            <a:r>
              <a:rPr sz="6200" spc="415" dirty="0">
                <a:latin typeface="Bell MT" panose="02020503060305020303" pitchFamily="18" charset="0"/>
              </a:rPr>
              <a:t> </a:t>
            </a:r>
            <a:r>
              <a:rPr sz="6200" spc="600" dirty="0">
                <a:latin typeface="Bell MT" panose="02020503060305020303" pitchFamily="18" charset="0"/>
              </a:rPr>
              <a:t>for</a:t>
            </a:r>
            <a:r>
              <a:rPr sz="6200" spc="415" dirty="0">
                <a:latin typeface="Bell MT" panose="02020503060305020303" pitchFamily="18" charset="0"/>
              </a:rPr>
              <a:t> </a:t>
            </a:r>
            <a:r>
              <a:rPr sz="6200" spc="790" dirty="0">
                <a:latin typeface="Bell MT" panose="02020503060305020303" pitchFamily="18" charset="0"/>
              </a:rPr>
              <a:t>the </a:t>
            </a:r>
            <a:r>
              <a:rPr sz="6200" spc="775" dirty="0">
                <a:latin typeface="Bell MT" panose="02020503060305020303" pitchFamily="18" charset="0"/>
              </a:rPr>
              <a:t>results</a:t>
            </a:r>
            <a:r>
              <a:rPr sz="6200" spc="420" dirty="0">
                <a:latin typeface="Bell MT" panose="02020503060305020303" pitchFamily="18" charset="0"/>
              </a:rPr>
              <a:t> </a:t>
            </a:r>
            <a:r>
              <a:rPr sz="6200" spc="750" dirty="0">
                <a:latin typeface="Bell MT" panose="02020503060305020303" pitchFamily="18" charset="0"/>
              </a:rPr>
              <a:t>Transformer</a:t>
            </a:r>
            <a:endParaRPr sz="6200" dirty="0">
              <a:latin typeface="Bell MT" panose="02020503060305020303" pitchFamily="18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6924" y="3846836"/>
            <a:ext cx="8935720" cy="67945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4250" spc="515" dirty="0">
                <a:solidFill>
                  <a:srgbClr val="FFFFFF"/>
                </a:solidFill>
                <a:latin typeface="Calibri"/>
                <a:cs typeface="Calibri"/>
              </a:rPr>
              <a:t>TOTAL</a:t>
            </a:r>
            <a:r>
              <a:rPr sz="425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50" spc="530" dirty="0">
                <a:solidFill>
                  <a:srgbClr val="FFFFFF"/>
                </a:solidFill>
                <a:latin typeface="Calibri"/>
                <a:cs typeface="Calibri"/>
              </a:rPr>
              <a:t>TRAINING</a:t>
            </a:r>
            <a:r>
              <a:rPr sz="425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50" spc="305" dirty="0">
                <a:solidFill>
                  <a:srgbClr val="FFFFFF"/>
                </a:solidFill>
                <a:latin typeface="Calibri"/>
                <a:cs typeface="Calibri"/>
              </a:rPr>
              <a:t>TIME:</a:t>
            </a:r>
            <a:r>
              <a:rPr sz="4250" spc="1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50" spc="275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r>
              <a:rPr sz="425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50" spc="725" dirty="0">
                <a:solidFill>
                  <a:srgbClr val="FFFFFF"/>
                </a:solidFill>
                <a:latin typeface="Calibri"/>
                <a:cs typeface="Calibri"/>
              </a:rPr>
              <a:t>HOURS</a:t>
            </a:r>
            <a:endParaRPr sz="4250">
              <a:latin typeface="Calibri"/>
              <a:cs typeface="Calibri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457874" y="5181893"/>
          <a:ext cx="12865735" cy="26250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069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295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marL="31750">
                        <a:lnSpc>
                          <a:spcPts val="5000"/>
                        </a:lnSpc>
                      </a:pPr>
                      <a:r>
                        <a:rPr sz="4250" spc="79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EPOCH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7990">
                        <a:lnSpc>
                          <a:spcPts val="5000"/>
                        </a:lnSpc>
                      </a:pPr>
                      <a:r>
                        <a:rPr sz="4250" spc="53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TRAINING</a:t>
                      </a:r>
                      <a:r>
                        <a:rPr sz="4250" spc="16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4250" spc="67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LOSS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85115">
                        <a:lnSpc>
                          <a:spcPts val="5000"/>
                        </a:lnSpc>
                      </a:pPr>
                      <a:r>
                        <a:rPr sz="4250" spc="53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VALIDATION</a:t>
                      </a:r>
                      <a:r>
                        <a:rPr sz="4250" spc="2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4250" spc="67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LOSS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145">
                <a:tc>
                  <a:txBody>
                    <a:bodyPr/>
                    <a:lstStyle/>
                    <a:p>
                      <a:pPr marL="744855">
                        <a:lnSpc>
                          <a:spcPts val="4975"/>
                        </a:lnSpc>
                      </a:pPr>
                      <a:r>
                        <a:rPr sz="4250" spc="-41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1.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33755">
                        <a:lnSpc>
                          <a:spcPts val="4975"/>
                        </a:lnSpc>
                      </a:pPr>
                      <a:r>
                        <a:rPr sz="4250" spc="2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0.1686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58190">
                        <a:lnSpc>
                          <a:spcPts val="4975"/>
                        </a:lnSpc>
                      </a:pPr>
                      <a:r>
                        <a:rPr sz="4250" spc="19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0.245516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2145">
                <a:tc>
                  <a:txBody>
                    <a:bodyPr/>
                    <a:lstStyle/>
                    <a:p>
                      <a:pPr marL="744855">
                        <a:lnSpc>
                          <a:spcPts val="4940"/>
                        </a:lnSpc>
                      </a:pPr>
                      <a:r>
                        <a:rPr sz="4250" spc="4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2.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08990">
                        <a:lnSpc>
                          <a:spcPts val="4940"/>
                        </a:lnSpc>
                      </a:pPr>
                      <a:r>
                        <a:rPr sz="4250" spc="13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0.1583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0">
                        <a:lnSpc>
                          <a:spcPts val="4940"/>
                        </a:lnSpc>
                      </a:pPr>
                      <a:r>
                        <a:rPr sz="4250" spc="36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0.234669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marL="744855">
                        <a:lnSpc>
                          <a:spcPts val="4975"/>
                        </a:lnSpc>
                      </a:pPr>
                      <a:r>
                        <a:rPr sz="4250" spc="-2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3.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01370">
                        <a:lnSpc>
                          <a:spcPts val="4975"/>
                        </a:lnSpc>
                      </a:pPr>
                      <a:r>
                        <a:rPr sz="4250" spc="1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0.1556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60400">
                        <a:lnSpc>
                          <a:spcPts val="4975"/>
                        </a:lnSpc>
                      </a:pPr>
                      <a:r>
                        <a:rPr sz="4250" spc="16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0.232516</a:t>
                      </a:r>
                      <a:endParaRPr sz="42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477540" y="934351"/>
            <a:ext cx="9587210" cy="1924244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7430"/>
              </a:lnSpc>
              <a:spcBef>
                <a:spcPts val="204"/>
              </a:spcBef>
            </a:pPr>
            <a:r>
              <a:rPr sz="6200" b="1" spc="960" dirty="0">
                <a:solidFill>
                  <a:srgbClr val="FFAB40"/>
                </a:solidFill>
                <a:latin typeface="Bell MT" panose="02020503060305020303" pitchFamily="18" charset="0"/>
                <a:cs typeface="Calibri"/>
              </a:rPr>
              <a:t>RESULTS</a:t>
            </a:r>
            <a:r>
              <a:rPr sz="6200" b="1" spc="415" dirty="0">
                <a:solidFill>
                  <a:srgbClr val="FFAB40"/>
                </a:solidFill>
                <a:latin typeface="Bell MT" panose="02020503060305020303" pitchFamily="18" charset="0"/>
                <a:cs typeface="Calibri"/>
              </a:rPr>
              <a:t> </a:t>
            </a:r>
            <a:r>
              <a:rPr sz="6200" b="1" spc="600" dirty="0">
                <a:solidFill>
                  <a:srgbClr val="FFAB40"/>
                </a:solidFill>
                <a:latin typeface="Bell MT" panose="02020503060305020303" pitchFamily="18" charset="0"/>
                <a:cs typeface="Calibri"/>
              </a:rPr>
              <a:t>for</a:t>
            </a:r>
            <a:r>
              <a:rPr sz="6200" b="1" spc="415" dirty="0">
                <a:solidFill>
                  <a:srgbClr val="FFAB40"/>
                </a:solidFill>
                <a:latin typeface="Bell MT" panose="02020503060305020303" pitchFamily="18" charset="0"/>
                <a:cs typeface="Calibri"/>
              </a:rPr>
              <a:t> </a:t>
            </a:r>
            <a:r>
              <a:rPr sz="6200" b="1" spc="790" dirty="0">
                <a:solidFill>
                  <a:srgbClr val="FFAB40"/>
                </a:solidFill>
                <a:latin typeface="Bell MT" panose="02020503060305020303" pitchFamily="18" charset="0"/>
                <a:cs typeface="Calibri"/>
              </a:rPr>
              <a:t>the </a:t>
            </a:r>
            <a:r>
              <a:rPr sz="6200" b="1" spc="910" dirty="0">
                <a:solidFill>
                  <a:srgbClr val="FFAB40"/>
                </a:solidFill>
                <a:latin typeface="Bell MT" panose="02020503060305020303" pitchFamily="18" charset="0"/>
                <a:cs typeface="Calibri"/>
              </a:rPr>
              <a:t>gennnie</a:t>
            </a:r>
            <a:r>
              <a:rPr sz="6200" b="1" spc="400" dirty="0">
                <a:solidFill>
                  <a:srgbClr val="FFAB40"/>
                </a:solidFill>
                <a:latin typeface="Bell MT" panose="02020503060305020303" pitchFamily="18" charset="0"/>
                <a:cs typeface="Calibri"/>
              </a:rPr>
              <a:t> </a:t>
            </a:r>
            <a:r>
              <a:rPr sz="6200" b="1" spc="750" dirty="0">
                <a:solidFill>
                  <a:srgbClr val="FFAB40"/>
                </a:solidFill>
                <a:latin typeface="Bell MT" panose="02020503060305020303" pitchFamily="18" charset="0"/>
                <a:cs typeface="Calibri"/>
              </a:rPr>
              <a:t>Transformer</a:t>
            </a:r>
            <a:endParaRPr sz="6200" dirty="0">
              <a:latin typeface="Bell MT" panose="02020503060305020303" pitchFamily="18" charset="0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90240" y="4030256"/>
            <a:ext cx="15392398" cy="39242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423824" y="8801394"/>
            <a:ext cx="4476115" cy="6400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000" u="heavy" spc="38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  <a:hlinkClick r:id="rId4"/>
              </a:rPr>
              <a:t>link</a:t>
            </a:r>
            <a:r>
              <a:rPr sz="4000" u="heavy" spc="15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  <a:hlinkClick r:id="rId4"/>
              </a:rPr>
              <a:t> </a:t>
            </a:r>
            <a:r>
              <a:rPr sz="4000" u="heavy" spc="30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  <a:hlinkClick r:id="rId4"/>
              </a:rPr>
              <a:t>to</a:t>
            </a:r>
            <a:r>
              <a:rPr sz="4000" u="heavy" spc="15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  <a:hlinkClick r:id="rId4"/>
              </a:rPr>
              <a:t> </a:t>
            </a:r>
            <a:r>
              <a:rPr sz="4000" u="heavy" spc="36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  <a:hlinkClick r:id="rId4"/>
              </a:rPr>
              <a:t>this</a:t>
            </a:r>
            <a:r>
              <a:rPr sz="4000" u="heavy" spc="15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  <a:hlinkClick r:id="rId4"/>
              </a:rPr>
              <a:t> </a:t>
            </a:r>
            <a:r>
              <a:rPr sz="4000" u="heavy" spc="5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  <a:hlinkClick r:id="rId4"/>
              </a:rPr>
              <a:t>model</a:t>
            </a:r>
            <a:endParaRPr sz="40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10553" rIns="0" bIns="0" rtlCol="0">
            <a:spAutoFit/>
          </a:bodyPr>
          <a:lstStyle/>
          <a:p>
            <a:pPr marL="1711960">
              <a:lnSpc>
                <a:spcPct val="100000"/>
              </a:lnSpc>
              <a:spcBef>
                <a:spcPts val="125"/>
              </a:spcBef>
            </a:pPr>
            <a:r>
              <a:rPr spc="740" dirty="0"/>
              <a:t>CREATING</a:t>
            </a:r>
            <a:r>
              <a:rPr spc="330" dirty="0"/>
              <a:t> </a:t>
            </a:r>
            <a:r>
              <a:rPr spc="805" dirty="0"/>
              <a:t>THE</a:t>
            </a:r>
            <a:r>
              <a:rPr spc="335" dirty="0"/>
              <a:t> </a:t>
            </a:r>
            <a:r>
              <a:rPr spc="745" dirty="0"/>
              <a:t>FINAL</a:t>
            </a:r>
            <a:r>
              <a:rPr spc="335" dirty="0"/>
              <a:t> </a:t>
            </a:r>
            <a:r>
              <a:rPr spc="890" dirty="0"/>
              <a:t>CODE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857597" y="2958071"/>
            <a:ext cx="8571230" cy="13709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00400"/>
              </a:lnSpc>
              <a:spcBef>
                <a:spcPts val="90"/>
              </a:spcBef>
            </a:pPr>
            <a:r>
              <a:rPr sz="2200" spc="24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2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20" dirty="0">
                <a:solidFill>
                  <a:srgbClr val="FFFFFF"/>
                </a:solidFill>
                <a:latin typeface="Calibri"/>
                <a:cs typeface="Calibri"/>
              </a:rPr>
              <a:t>ﬁne-</a:t>
            </a:r>
            <a:r>
              <a:rPr sz="2200" spc="265" dirty="0">
                <a:solidFill>
                  <a:srgbClr val="FFFFFF"/>
                </a:solidFill>
                <a:latin typeface="Calibri"/>
                <a:cs typeface="Calibri"/>
              </a:rPr>
              <a:t>tuned</a:t>
            </a:r>
            <a:r>
              <a:rPr sz="22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75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r>
              <a:rPr sz="22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50" dirty="0">
                <a:solidFill>
                  <a:srgbClr val="FFFFFF"/>
                </a:solidFill>
                <a:latin typeface="Calibri"/>
                <a:cs typeface="Calibri"/>
              </a:rPr>
              <a:t>was</a:t>
            </a:r>
            <a:r>
              <a:rPr sz="22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25" dirty="0">
                <a:solidFill>
                  <a:srgbClr val="FFFFFF"/>
                </a:solidFill>
                <a:latin typeface="Calibri"/>
                <a:cs typeface="Calibri"/>
              </a:rPr>
              <a:t>reused</a:t>
            </a:r>
            <a:r>
              <a:rPr sz="22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65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22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70" dirty="0">
                <a:solidFill>
                  <a:srgbClr val="FFFFFF"/>
                </a:solidFill>
                <a:latin typeface="Calibri"/>
                <a:cs typeface="Calibri"/>
              </a:rPr>
              <a:t>google</a:t>
            </a:r>
            <a:r>
              <a:rPr sz="22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00" dirty="0">
                <a:solidFill>
                  <a:srgbClr val="FFFFFF"/>
                </a:solidFill>
                <a:latin typeface="Calibri"/>
                <a:cs typeface="Calibri"/>
              </a:rPr>
              <a:t>collab</a:t>
            </a:r>
            <a:r>
              <a:rPr sz="22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25" dirty="0">
                <a:solidFill>
                  <a:srgbClr val="FFFFFF"/>
                </a:solidFill>
                <a:latin typeface="Calibri"/>
                <a:cs typeface="Calibri"/>
              </a:rPr>
              <a:t>with</a:t>
            </a:r>
            <a:r>
              <a:rPr sz="22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04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2200" spc="240" dirty="0">
                <a:solidFill>
                  <a:srgbClr val="FFFFFF"/>
                </a:solidFill>
                <a:latin typeface="Calibri"/>
                <a:cs typeface="Calibri"/>
              </a:rPr>
              <a:t>help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135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345" dirty="0">
                <a:solidFill>
                  <a:srgbClr val="FFFFFF"/>
                </a:solidFill>
                <a:latin typeface="Calibri"/>
                <a:cs typeface="Calibri"/>
              </a:rPr>
              <a:t>hugging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190" dirty="0">
                <a:solidFill>
                  <a:srgbClr val="FFFFFF"/>
                </a:solidFill>
                <a:latin typeface="Calibri"/>
                <a:cs typeface="Calibri"/>
              </a:rPr>
              <a:t>face</a:t>
            </a:r>
            <a:r>
              <a:rPr sz="22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9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54" dirty="0">
                <a:solidFill>
                  <a:srgbClr val="FFFFFF"/>
                </a:solidFill>
                <a:latin typeface="Calibri"/>
                <a:cs typeface="Calibri"/>
              </a:rPr>
              <a:t>then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29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04" dirty="0">
                <a:solidFill>
                  <a:srgbClr val="FFFFFF"/>
                </a:solidFill>
                <a:latin typeface="Calibri"/>
                <a:cs typeface="Calibri"/>
              </a:rPr>
              <a:t>ﬁnal</a:t>
            </a:r>
            <a:r>
              <a:rPr sz="22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54" dirty="0">
                <a:solidFill>
                  <a:srgbClr val="FFFFFF"/>
                </a:solidFill>
                <a:latin typeface="Calibri"/>
                <a:cs typeface="Calibri"/>
              </a:rPr>
              <a:t>code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50" dirty="0">
                <a:solidFill>
                  <a:srgbClr val="FFFFFF"/>
                </a:solidFill>
                <a:latin typeface="Calibri"/>
                <a:cs typeface="Calibri"/>
              </a:rPr>
              <a:t>was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25" dirty="0">
                <a:solidFill>
                  <a:srgbClr val="FFFFFF"/>
                </a:solidFill>
                <a:latin typeface="Calibri"/>
                <a:cs typeface="Calibri"/>
              </a:rPr>
              <a:t>prepared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180" dirty="0">
                <a:solidFill>
                  <a:srgbClr val="FFFFFF"/>
                </a:solidFill>
                <a:latin typeface="Calibri"/>
                <a:cs typeface="Calibri"/>
              </a:rPr>
              <a:t>in </a:t>
            </a:r>
            <a:r>
              <a:rPr sz="2200" spc="270" dirty="0">
                <a:solidFill>
                  <a:srgbClr val="FFFFFF"/>
                </a:solidFill>
                <a:latin typeface="Calibri"/>
                <a:cs typeface="Calibri"/>
              </a:rPr>
              <a:t>which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165" dirty="0">
                <a:solidFill>
                  <a:srgbClr val="FFFFFF"/>
                </a:solidFill>
                <a:latin typeface="Calibri"/>
                <a:cs typeface="Calibri"/>
              </a:rPr>
              <a:t>text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9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35" dirty="0">
                <a:solidFill>
                  <a:srgbClr val="FFFFFF"/>
                </a:solidFill>
                <a:latin typeface="Calibri"/>
                <a:cs typeface="Calibri"/>
              </a:rPr>
              <a:t>audio</a:t>
            </a:r>
            <a:r>
              <a:rPr sz="22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40" dirty="0">
                <a:solidFill>
                  <a:srgbClr val="FFFFFF"/>
                </a:solidFill>
                <a:latin typeface="Calibri"/>
                <a:cs typeface="Calibri"/>
              </a:rPr>
              <a:t>input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50" dirty="0">
                <a:solidFill>
                  <a:srgbClr val="FFFFFF"/>
                </a:solidFill>
                <a:latin typeface="Calibri"/>
                <a:cs typeface="Calibri"/>
              </a:rPr>
              <a:t>was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85" dirty="0">
                <a:solidFill>
                  <a:srgbClr val="FFFFFF"/>
                </a:solidFill>
                <a:latin typeface="Calibri"/>
                <a:cs typeface="Calibri"/>
              </a:rPr>
              <a:t>added</a:t>
            </a:r>
            <a:r>
              <a:rPr sz="22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9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29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2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75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r>
              <a:rPr sz="22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25" dirty="0">
                <a:solidFill>
                  <a:srgbClr val="FFFFFF"/>
                </a:solidFill>
                <a:latin typeface="Calibri"/>
                <a:cs typeface="Calibri"/>
              </a:rPr>
              <a:t>was returning</a:t>
            </a:r>
            <a:r>
              <a:rPr sz="22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00" dirty="0">
                <a:solidFill>
                  <a:srgbClr val="FFFFFF"/>
                </a:solidFill>
                <a:latin typeface="Calibri"/>
                <a:cs typeface="Calibri"/>
              </a:rPr>
              <a:t>precise</a:t>
            </a:r>
            <a:r>
              <a:rPr sz="22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9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2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225" dirty="0">
                <a:solidFill>
                  <a:srgbClr val="FFFFFF"/>
                </a:solidFill>
                <a:latin typeface="Calibri"/>
                <a:cs typeface="Calibri"/>
              </a:rPr>
              <a:t>concise</a:t>
            </a:r>
            <a:r>
              <a:rPr sz="22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135" dirty="0">
                <a:solidFill>
                  <a:srgbClr val="FFFFFF"/>
                </a:solidFill>
                <a:latin typeface="Calibri"/>
                <a:cs typeface="Calibri"/>
              </a:rPr>
              <a:t>results.</a:t>
            </a:r>
            <a:endParaRPr sz="2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4578350" y="425450"/>
            <a:ext cx="11049000" cy="76200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660" dirty="0">
                <a:latin typeface="Bell MT" panose="02020503060305020303" pitchFamily="18" charset="0"/>
              </a:rPr>
              <a:t>Deploy</a:t>
            </a:r>
            <a:r>
              <a:rPr spc="330" dirty="0">
                <a:latin typeface="Bell MT" panose="02020503060305020303" pitchFamily="18" charset="0"/>
              </a:rPr>
              <a:t> </a:t>
            </a:r>
            <a:r>
              <a:rPr spc="550" dirty="0" err="1">
                <a:latin typeface="Bell MT" panose="02020503060305020303" pitchFamily="18" charset="0"/>
              </a:rPr>
              <a:t>Gradio</a:t>
            </a:r>
            <a:r>
              <a:rPr spc="330" dirty="0">
                <a:latin typeface="Bell MT" panose="02020503060305020303" pitchFamily="18" charset="0"/>
              </a:rPr>
              <a:t> </a:t>
            </a:r>
            <a:r>
              <a:rPr spc="575" dirty="0">
                <a:latin typeface="Bell MT" panose="02020503060305020303" pitchFamily="18" charset="0"/>
              </a:rPr>
              <a:t>Website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724005" y="1339850"/>
            <a:ext cx="9541145" cy="139538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-635" algn="ctr">
              <a:lnSpc>
                <a:spcPct val="100800"/>
              </a:lnSpc>
              <a:spcBef>
                <a:spcPts val="90"/>
              </a:spcBef>
            </a:pPr>
            <a:r>
              <a:rPr sz="3000" spc="550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30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440" dirty="0">
                <a:solidFill>
                  <a:srgbClr val="FFFFFF"/>
                </a:solidFill>
                <a:latin typeface="Calibri"/>
                <a:cs typeface="Calibri"/>
              </a:rPr>
              <a:t>deployed</a:t>
            </a:r>
            <a:r>
              <a:rPr sz="30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400" dirty="0">
                <a:solidFill>
                  <a:srgbClr val="FFFFFF"/>
                </a:solidFill>
                <a:latin typeface="Calibri"/>
                <a:cs typeface="Calibri"/>
              </a:rPr>
              <a:t>our</a:t>
            </a:r>
            <a:r>
              <a:rPr sz="30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530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r>
              <a:rPr sz="30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490" dirty="0">
                <a:solidFill>
                  <a:srgbClr val="FFFFFF"/>
                </a:solidFill>
                <a:latin typeface="Calibri"/>
                <a:cs typeface="Calibri"/>
              </a:rPr>
              <a:t>through </a:t>
            </a:r>
            <a:r>
              <a:rPr sz="3000" spc="420" dirty="0">
                <a:solidFill>
                  <a:srgbClr val="FFFFFF"/>
                </a:solidFill>
                <a:latin typeface="Calibri"/>
                <a:cs typeface="Calibri"/>
              </a:rPr>
              <a:t>gradio</a:t>
            </a:r>
            <a:r>
              <a:rPr sz="30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225" dirty="0">
                <a:solidFill>
                  <a:srgbClr val="FFFFFF"/>
                </a:solidFill>
                <a:latin typeface="Calibri"/>
                <a:cs typeface="Calibri"/>
              </a:rPr>
              <a:t>it</a:t>
            </a:r>
            <a:r>
              <a:rPr sz="30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409" dirty="0">
                <a:solidFill>
                  <a:srgbClr val="FFFFFF"/>
                </a:solidFill>
                <a:latin typeface="Calibri"/>
                <a:cs typeface="Calibri"/>
              </a:rPr>
              <a:t>takes</a:t>
            </a:r>
            <a:r>
              <a:rPr sz="30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315" dirty="0">
                <a:solidFill>
                  <a:srgbClr val="FFFFFF"/>
                </a:solidFill>
                <a:latin typeface="Calibri"/>
                <a:cs typeface="Calibri"/>
              </a:rPr>
              <a:t>text</a:t>
            </a:r>
            <a:r>
              <a:rPr sz="30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56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0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445" dirty="0">
                <a:solidFill>
                  <a:srgbClr val="FFFFFF"/>
                </a:solidFill>
                <a:latin typeface="Calibri"/>
                <a:cs typeface="Calibri"/>
              </a:rPr>
              <a:t>audio</a:t>
            </a:r>
            <a:r>
              <a:rPr sz="30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434" dirty="0">
                <a:solidFill>
                  <a:srgbClr val="FFFFFF"/>
                </a:solidFill>
                <a:latin typeface="Calibri"/>
                <a:cs typeface="Calibri"/>
              </a:rPr>
              <a:t>input </a:t>
            </a:r>
            <a:r>
              <a:rPr sz="3000" spc="56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0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425" dirty="0">
                <a:solidFill>
                  <a:srgbClr val="FFFFFF"/>
                </a:solidFill>
                <a:latin typeface="Calibri"/>
                <a:cs typeface="Calibri"/>
              </a:rPr>
              <a:t>gives</a:t>
            </a:r>
            <a:r>
              <a:rPr sz="30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305" dirty="0">
                <a:solidFill>
                  <a:srgbClr val="FFFFFF"/>
                </a:solidFill>
                <a:latin typeface="Calibri"/>
                <a:cs typeface="Calibri"/>
              </a:rPr>
              <a:t>fast</a:t>
            </a:r>
            <a:r>
              <a:rPr sz="30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56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0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390" dirty="0">
                <a:solidFill>
                  <a:srgbClr val="FFFFFF"/>
                </a:solidFill>
                <a:latin typeface="Calibri"/>
                <a:cs typeface="Calibri"/>
              </a:rPr>
              <a:t>precise</a:t>
            </a:r>
            <a:r>
              <a:rPr sz="30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270" dirty="0">
                <a:solidFill>
                  <a:srgbClr val="FFFFFF"/>
                </a:solidFill>
                <a:latin typeface="Calibri"/>
                <a:cs typeface="Calibri"/>
              </a:rPr>
              <a:t>results.</a:t>
            </a:r>
            <a:endParaRPr sz="3000" dirty="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11DEF7-4CE2-DA30-23EB-C0B916B89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522" y="3066331"/>
            <a:ext cx="12192000" cy="6934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363410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645" dirty="0"/>
              <a:t>Conclusion</a:t>
            </a:r>
            <a:endParaRPr sz="4800"/>
          </a:p>
        </p:txBody>
      </p:sp>
      <p:sp>
        <p:nvSpPr>
          <p:cNvPr id="4" name="object 4"/>
          <p:cNvSpPr txBox="1"/>
          <p:nvPr/>
        </p:nvSpPr>
        <p:spPr>
          <a:xfrm>
            <a:off x="7822272" y="1180344"/>
            <a:ext cx="9750425" cy="4845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586230" algn="l"/>
                <a:tab pos="3974465" algn="l"/>
                <a:tab pos="6154420" algn="l"/>
                <a:tab pos="7924800" algn="l"/>
                <a:tab pos="9368155" algn="l"/>
              </a:tabLst>
            </a:pPr>
            <a:r>
              <a:rPr sz="3000" spc="75" dirty="0">
                <a:solidFill>
                  <a:srgbClr val="FFFFFF"/>
                </a:solidFill>
                <a:latin typeface="Calibri"/>
                <a:cs typeface="Calibri"/>
              </a:rPr>
              <a:t>1.Error</a:t>
            </a:r>
            <a:r>
              <a:rPr sz="300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3000" spc="265" dirty="0">
                <a:solidFill>
                  <a:srgbClr val="FFFFFF"/>
                </a:solidFill>
                <a:latin typeface="Calibri"/>
                <a:cs typeface="Calibri"/>
              </a:rPr>
              <a:t>Detection:</a:t>
            </a:r>
            <a:r>
              <a:rPr sz="300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3000" spc="270" dirty="0">
                <a:solidFill>
                  <a:srgbClr val="FFFFFF"/>
                </a:solidFill>
                <a:latin typeface="Calibri"/>
                <a:cs typeface="Calibri"/>
              </a:rPr>
              <a:t>Identiﬁes</a:t>
            </a:r>
            <a:r>
              <a:rPr sz="300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3000" spc="245" dirty="0">
                <a:solidFill>
                  <a:srgbClr val="FFFFFF"/>
                </a:solidFill>
                <a:latin typeface="Calibri"/>
                <a:cs typeface="Calibri"/>
              </a:rPr>
              <a:t>various</a:t>
            </a:r>
            <a:r>
              <a:rPr sz="300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3000" spc="290" dirty="0">
                <a:solidFill>
                  <a:srgbClr val="FFFFFF"/>
                </a:solidFill>
                <a:latin typeface="Calibri"/>
                <a:cs typeface="Calibri"/>
              </a:rPr>
              <a:t>types</a:t>
            </a:r>
            <a:r>
              <a:rPr sz="300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3000" spc="165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endParaRPr sz="30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22272" y="1647069"/>
            <a:ext cx="9750425" cy="4845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2602865" algn="l"/>
                <a:tab pos="3840479" algn="l"/>
                <a:tab pos="4884420" algn="l"/>
                <a:tab pos="5426710" algn="l"/>
                <a:tab pos="7941945" algn="l"/>
              </a:tabLst>
            </a:pPr>
            <a:r>
              <a:rPr sz="3000" spc="355" dirty="0">
                <a:solidFill>
                  <a:srgbClr val="FFFFFF"/>
                </a:solidFill>
                <a:latin typeface="Calibri"/>
                <a:cs typeface="Calibri"/>
              </a:rPr>
              <a:t>grammatical</a:t>
            </a:r>
            <a:r>
              <a:rPr sz="300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3000" spc="200" dirty="0">
                <a:solidFill>
                  <a:srgbClr val="FFFFFF"/>
                </a:solidFill>
                <a:latin typeface="Calibri"/>
                <a:cs typeface="Calibri"/>
              </a:rPr>
              <a:t>errors</a:t>
            </a:r>
            <a:r>
              <a:rPr sz="300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3000" spc="375" dirty="0">
                <a:solidFill>
                  <a:srgbClr val="FFFFFF"/>
                </a:solidFill>
                <a:latin typeface="Calibri"/>
                <a:cs typeface="Calibri"/>
              </a:rPr>
              <a:t>such</a:t>
            </a:r>
            <a:r>
              <a:rPr sz="300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3000" spc="280" dirty="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sz="300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3000" spc="335" dirty="0">
                <a:solidFill>
                  <a:srgbClr val="FFFFFF"/>
                </a:solidFill>
                <a:latin typeface="Calibri"/>
                <a:cs typeface="Calibri"/>
              </a:rPr>
              <a:t>punctuation</a:t>
            </a:r>
            <a:r>
              <a:rPr sz="300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3000" spc="275" dirty="0">
                <a:solidFill>
                  <a:srgbClr val="FFFFFF"/>
                </a:solidFill>
                <a:latin typeface="Calibri"/>
                <a:cs typeface="Calibri"/>
              </a:rPr>
              <a:t>mistakes,</a:t>
            </a:r>
            <a:endParaRPr sz="30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22272" y="2104269"/>
            <a:ext cx="9750425" cy="45993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10"/>
              </a:spcBef>
            </a:pPr>
            <a:r>
              <a:rPr sz="3000" spc="300" dirty="0">
                <a:solidFill>
                  <a:srgbClr val="FFFFFF"/>
                </a:solidFill>
                <a:latin typeface="Calibri"/>
                <a:cs typeface="Calibri"/>
              </a:rPr>
              <a:t>subject-</a:t>
            </a:r>
            <a:r>
              <a:rPr sz="3000" spc="280" dirty="0">
                <a:solidFill>
                  <a:srgbClr val="FFFFFF"/>
                </a:solidFill>
                <a:latin typeface="Calibri"/>
                <a:cs typeface="Calibri"/>
              </a:rPr>
              <a:t>verb</a:t>
            </a:r>
            <a:r>
              <a:rPr sz="3000" spc="5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385" dirty="0">
                <a:solidFill>
                  <a:srgbClr val="FFFFFF"/>
                </a:solidFill>
                <a:latin typeface="Calibri"/>
                <a:cs typeface="Calibri"/>
              </a:rPr>
              <a:t>agreement</a:t>
            </a:r>
            <a:r>
              <a:rPr sz="3000" spc="57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229" dirty="0">
                <a:solidFill>
                  <a:srgbClr val="FFFFFF"/>
                </a:solidFill>
                <a:latin typeface="Calibri"/>
                <a:cs typeface="Calibri"/>
              </a:rPr>
              <a:t>issues,</a:t>
            </a:r>
            <a:r>
              <a:rPr sz="3000" spc="5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270" dirty="0">
                <a:solidFill>
                  <a:srgbClr val="FFFFFF"/>
                </a:solidFill>
                <a:latin typeface="Calibri"/>
                <a:cs typeface="Calibri"/>
              </a:rPr>
              <a:t>incorrect</a:t>
            </a:r>
            <a:r>
              <a:rPr sz="3000" spc="57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300" dirty="0">
                <a:solidFill>
                  <a:srgbClr val="FFFFFF"/>
                </a:solidFill>
                <a:latin typeface="Calibri"/>
                <a:cs typeface="Calibri"/>
              </a:rPr>
              <a:t>word </a:t>
            </a:r>
            <a:r>
              <a:rPr sz="3000" spc="315" dirty="0">
                <a:solidFill>
                  <a:srgbClr val="FFFFFF"/>
                </a:solidFill>
                <a:latin typeface="Calibri"/>
                <a:cs typeface="Calibri"/>
              </a:rPr>
              <a:t>usage,</a:t>
            </a:r>
            <a:r>
              <a:rPr sz="30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275" dirty="0">
                <a:solidFill>
                  <a:srgbClr val="FFFFFF"/>
                </a:solidFill>
                <a:latin typeface="Calibri"/>
                <a:cs typeface="Calibri"/>
              </a:rPr>
              <a:t>etc</a:t>
            </a:r>
            <a:endParaRPr sz="3000" dirty="0">
              <a:latin typeface="Calibri"/>
              <a:cs typeface="Calibri"/>
            </a:endParaRPr>
          </a:p>
          <a:p>
            <a:pPr marL="12700" marR="5080" indent="300355" algn="just">
              <a:lnSpc>
                <a:spcPct val="100000"/>
              </a:lnSpc>
              <a:spcBef>
                <a:spcPts val="3600"/>
              </a:spcBef>
              <a:buSzPct val="96666"/>
              <a:buAutoNum type="arabicPeriod" startAt="2"/>
              <a:tabLst>
                <a:tab pos="313055" algn="l"/>
              </a:tabLst>
            </a:pPr>
            <a:r>
              <a:rPr sz="3000" spc="300" dirty="0">
                <a:solidFill>
                  <a:srgbClr val="FFFFFF"/>
                </a:solidFill>
                <a:latin typeface="Calibri"/>
                <a:cs typeface="Calibri"/>
              </a:rPr>
              <a:t>Performance:</a:t>
            </a:r>
            <a:r>
              <a:rPr sz="3000" spc="34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310" dirty="0">
                <a:solidFill>
                  <a:srgbClr val="FFFFFF"/>
                </a:solidFill>
                <a:latin typeface="Calibri"/>
                <a:cs typeface="Calibri"/>
              </a:rPr>
              <a:t>Achieves</a:t>
            </a:r>
            <a:r>
              <a:rPr sz="3000" spc="34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409" dirty="0">
                <a:solidFill>
                  <a:srgbClr val="FFFFFF"/>
                </a:solidFill>
                <a:latin typeface="Calibri"/>
                <a:cs typeface="Calibri"/>
              </a:rPr>
              <a:t>high</a:t>
            </a:r>
            <a:r>
              <a:rPr sz="3000" spc="35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320" dirty="0">
                <a:solidFill>
                  <a:srgbClr val="FFFFFF"/>
                </a:solidFill>
                <a:latin typeface="Calibri"/>
                <a:cs typeface="Calibri"/>
              </a:rPr>
              <a:t>accuracy</a:t>
            </a:r>
            <a:r>
              <a:rPr sz="3000" spc="34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28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3000" spc="34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185" dirty="0">
                <a:solidFill>
                  <a:srgbClr val="FFFFFF"/>
                </a:solidFill>
                <a:latin typeface="Calibri"/>
                <a:cs typeface="Calibri"/>
              </a:rPr>
              <a:t>error </a:t>
            </a:r>
            <a:r>
              <a:rPr sz="3000" spc="305" dirty="0">
                <a:solidFill>
                  <a:srgbClr val="FFFFFF"/>
                </a:solidFill>
                <a:latin typeface="Calibri"/>
                <a:cs typeface="Calibri"/>
              </a:rPr>
              <a:t>detection</a:t>
            </a:r>
            <a:r>
              <a:rPr sz="3000" spc="2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409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000" spc="2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270" dirty="0">
                <a:solidFill>
                  <a:srgbClr val="FFFFFF"/>
                </a:solidFill>
                <a:latin typeface="Calibri"/>
                <a:cs typeface="Calibri"/>
              </a:rPr>
              <a:t>correction</a:t>
            </a:r>
            <a:r>
              <a:rPr sz="3000" spc="2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365" dirty="0">
                <a:solidFill>
                  <a:srgbClr val="FFFFFF"/>
                </a:solidFill>
                <a:latin typeface="Calibri"/>
                <a:cs typeface="Calibri"/>
              </a:rPr>
              <a:t>through</a:t>
            </a:r>
            <a:r>
              <a:rPr sz="3000" spc="2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290" dirty="0">
                <a:solidFill>
                  <a:srgbClr val="FFFFFF"/>
                </a:solidFill>
                <a:latin typeface="Calibri"/>
                <a:cs typeface="Calibri"/>
              </a:rPr>
              <a:t>pre-</a:t>
            </a:r>
            <a:r>
              <a:rPr sz="3000" spc="265" dirty="0">
                <a:solidFill>
                  <a:srgbClr val="FFFFFF"/>
                </a:solidFill>
                <a:latin typeface="Calibri"/>
                <a:cs typeface="Calibri"/>
              </a:rPr>
              <a:t>trained</a:t>
            </a:r>
            <a:r>
              <a:rPr sz="3000" spc="2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295" dirty="0">
                <a:solidFill>
                  <a:srgbClr val="FFFFFF"/>
                </a:solidFill>
                <a:latin typeface="Calibri"/>
                <a:cs typeface="Calibri"/>
              </a:rPr>
              <a:t>ﬁne- tuning.</a:t>
            </a:r>
            <a:endParaRPr sz="3000" dirty="0">
              <a:latin typeface="Calibri"/>
              <a:cs typeface="Calibri"/>
            </a:endParaRPr>
          </a:p>
          <a:p>
            <a:pPr marL="12700" marR="5080" indent="295275" algn="just">
              <a:lnSpc>
                <a:spcPct val="100000"/>
              </a:lnSpc>
              <a:spcBef>
                <a:spcPts val="3600"/>
              </a:spcBef>
              <a:buSzPct val="96666"/>
              <a:buAutoNum type="arabicPeriod" startAt="2"/>
              <a:tabLst>
                <a:tab pos="307975" algn="l"/>
              </a:tabLst>
            </a:pPr>
            <a:r>
              <a:rPr sz="3000" spc="250" dirty="0">
                <a:solidFill>
                  <a:srgbClr val="FFFFFF"/>
                </a:solidFill>
                <a:latin typeface="Calibri"/>
                <a:cs typeface="Calibri"/>
              </a:rPr>
              <a:t>Modiﬁcations:</a:t>
            </a:r>
            <a:r>
              <a:rPr sz="3000" spc="60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3000" spc="305" dirty="0">
                <a:solidFill>
                  <a:srgbClr val="FFFFFF"/>
                </a:solidFill>
                <a:latin typeface="Calibri"/>
                <a:cs typeface="Calibri"/>
              </a:rPr>
              <a:t>Paraphrase</a:t>
            </a:r>
            <a:r>
              <a:rPr sz="3000" spc="60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3000" spc="170" dirty="0">
                <a:solidFill>
                  <a:srgbClr val="FFFFFF"/>
                </a:solidFill>
                <a:latin typeface="Calibri"/>
                <a:cs typeface="Calibri"/>
              </a:rPr>
              <a:t>text,</a:t>
            </a:r>
            <a:r>
              <a:rPr sz="3000" spc="60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3000" spc="330" dirty="0">
                <a:solidFill>
                  <a:srgbClr val="FFFFFF"/>
                </a:solidFill>
                <a:latin typeface="Calibri"/>
                <a:cs typeface="Calibri"/>
              </a:rPr>
              <a:t>Improved </a:t>
            </a:r>
            <a:r>
              <a:rPr sz="3000" spc="425" dirty="0">
                <a:solidFill>
                  <a:srgbClr val="FFFFFF"/>
                </a:solidFill>
                <a:latin typeface="Calibri"/>
                <a:cs typeface="Calibri"/>
              </a:rPr>
              <a:t>grammar</a:t>
            </a:r>
            <a:r>
              <a:rPr sz="3000" spc="17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170" dirty="0">
                <a:solidFill>
                  <a:srgbClr val="FFFFFF"/>
                </a:solidFill>
                <a:latin typeface="Calibri"/>
                <a:cs typeface="Calibri"/>
              </a:rPr>
              <a:t>text,</a:t>
            </a:r>
            <a:r>
              <a:rPr sz="3000" spc="18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335" dirty="0">
                <a:solidFill>
                  <a:srgbClr val="FFFFFF"/>
                </a:solidFill>
                <a:latin typeface="Calibri"/>
                <a:cs typeface="Calibri"/>
              </a:rPr>
              <a:t>Simpliﬁed</a:t>
            </a:r>
            <a:r>
              <a:rPr sz="3000" spc="17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170" dirty="0">
                <a:solidFill>
                  <a:srgbClr val="FFFFFF"/>
                </a:solidFill>
                <a:latin typeface="Calibri"/>
                <a:cs typeface="Calibri"/>
              </a:rPr>
              <a:t>text,</a:t>
            </a:r>
            <a:r>
              <a:rPr sz="3000" spc="18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254" dirty="0">
                <a:solidFill>
                  <a:srgbClr val="FFFFFF"/>
                </a:solidFill>
                <a:latin typeface="Calibri"/>
                <a:cs typeface="Calibri"/>
              </a:rPr>
              <a:t>Cohesivetext,</a:t>
            </a:r>
            <a:r>
              <a:rPr sz="3000" spc="18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3000" spc="385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3000" spc="280" dirty="0">
                <a:solidFill>
                  <a:srgbClr val="FFFFFF"/>
                </a:solidFill>
                <a:latin typeface="Calibri"/>
                <a:cs typeface="Calibri"/>
              </a:rPr>
              <a:t>Neutralized</a:t>
            </a:r>
            <a:r>
              <a:rPr sz="300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000" spc="235" dirty="0">
                <a:solidFill>
                  <a:srgbClr val="FFFFFF"/>
                </a:solidFill>
                <a:latin typeface="Calibri"/>
                <a:cs typeface="Calibri"/>
              </a:rPr>
              <a:t>text</a:t>
            </a:r>
            <a:r>
              <a:rPr sz="3000" spc="25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3000" dirty="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11337" y="2703614"/>
            <a:ext cx="383857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890" dirty="0">
                <a:solidFill>
                  <a:srgbClr val="FFFFFF"/>
                </a:solidFill>
              </a:rPr>
              <a:t>Thanks!</a:t>
            </a:r>
            <a:endParaRPr sz="7200"/>
          </a:p>
        </p:txBody>
      </p:sp>
      <p:sp>
        <p:nvSpPr>
          <p:cNvPr id="3" name="object 3"/>
          <p:cNvSpPr/>
          <p:nvPr/>
        </p:nvSpPr>
        <p:spPr>
          <a:xfrm>
            <a:off x="1624037" y="4315040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962029" y="5625046"/>
            <a:ext cx="6830059" cy="7080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450" b="1" spc="760" dirty="0">
                <a:solidFill>
                  <a:srgbClr val="FFAB40"/>
                </a:solidFill>
                <a:latin typeface="Calibri"/>
                <a:cs typeface="Calibri"/>
              </a:rPr>
              <a:t>PROBLEM</a:t>
            </a:r>
            <a:r>
              <a:rPr sz="4450" b="1" spc="305" dirty="0">
                <a:solidFill>
                  <a:srgbClr val="FFAB40"/>
                </a:solidFill>
                <a:latin typeface="Calibri"/>
                <a:cs typeface="Calibri"/>
              </a:rPr>
              <a:t> </a:t>
            </a:r>
            <a:r>
              <a:rPr sz="4450" b="1" spc="630" dirty="0">
                <a:solidFill>
                  <a:srgbClr val="FFAB40"/>
                </a:solidFill>
                <a:latin typeface="Calibri"/>
                <a:cs typeface="Calibri"/>
              </a:rPr>
              <a:t>STATEMENT</a:t>
            </a:r>
            <a:endParaRPr sz="445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962029" y="7556925"/>
            <a:ext cx="12911455" cy="13277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 algn="just">
              <a:lnSpc>
                <a:spcPct val="99800"/>
              </a:lnSpc>
              <a:spcBef>
                <a:spcPts val="110"/>
              </a:spcBef>
            </a:pPr>
            <a:r>
              <a:rPr sz="2850" b="1" spc="325" dirty="0">
                <a:solidFill>
                  <a:srgbClr val="FFFFFF"/>
                </a:solidFill>
                <a:latin typeface="Calibri"/>
                <a:cs typeface="Calibri"/>
              </a:rPr>
              <a:t>Given</a:t>
            </a:r>
            <a:r>
              <a:rPr sz="2850" b="1" spc="5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385" dirty="0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sz="2850" b="1" spc="5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335" dirty="0">
                <a:solidFill>
                  <a:srgbClr val="FFFFFF"/>
                </a:solidFill>
                <a:latin typeface="Calibri"/>
                <a:cs typeface="Calibri"/>
              </a:rPr>
              <a:t>input</a:t>
            </a:r>
            <a:r>
              <a:rPr sz="2850" b="1" spc="5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310" dirty="0">
                <a:solidFill>
                  <a:srgbClr val="FFFFFF"/>
                </a:solidFill>
                <a:latin typeface="Calibri"/>
                <a:cs typeface="Calibri"/>
              </a:rPr>
              <a:t>paragraph,</a:t>
            </a:r>
            <a:r>
              <a:rPr sz="2850" b="1" spc="5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350" dirty="0">
                <a:solidFill>
                  <a:srgbClr val="FFFFFF"/>
                </a:solidFill>
                <a:latin typeface="Calibri"/>
                <a:cs typeface="Calibri"/>
              </a:rPr>
              <a:t>detect</a:t>
            </a:r>
            <a:r>
              <a:rPr sz="2850" b="1" spc="5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35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850" b="1" spc="5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370" dirty="0">
                <a:solidFill>
                  <a:srgbClr val="FFFFFF"/>
                </a:solidFill>
                <a:latin typeface="Calibri"/>
                <a:cs typeface="Calibri"/>
              </a:rPr>
              <a:t>grammatical</a:t>
            </a:r>
            <a:r>
              <a:rPr sz="2850" b="1" spc="5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325" dirty="0">
                <a:solidFill>
                  <a:srgbClr val="FFFFFF"/>
                </a:solidFill>
                <a:latin typeface="Calibri"/>
                <a:cs typeface="Calibri"/>
              </a:rPr>
              <a:t>inconsistencies </a:t>
            </a:r>
            <a:r>
              <a:rPr sz="2850" b="1" spc="295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2850" b="1" spc="6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850" b="1" spc="195" dirty="0">
                <a:solidFill>
                  <a:srgbClr val="FFFFFF"/>
                </a:solidFill>
                <a:latin typeface="Calibri"/>
                <a:cs typeface="Calibri"/>
              </a:rPr>
              <a:t>it</a:t>
            </a:r>
            <a:r>
              <a:rPr sz="2850" b="1" spc="61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850" b="1" spc="40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850" b="1" spc="6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850" b="1" spc="285" dirty="0">
                <a:solidFill>
                  <a:srgbClr val="FFFFFF"/>
                </a:solidFill>
                <a:latin typeface="Calibri"/>
                <a:cs typeface="Calibri"/>
              </a:rPr>
              <a:t>rectify</a:t>
            </a:r>
            <a:r>
              <a:rPr sz="2850" b="1" spc="61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850" b="1" spc="335" dirty="0">
                <a:solidFill>
                  <a:srgbClr val="FFFFFF"/>
                </a:solidFill>
                <a:latin typeface="Calibri"/>
                <a:cs typeface="Calibri"/>
              </a:rPr>
              <a:t>them.</a:t>
            </a:r>
            <a:r>
              <a:rPr sz="2850" b="1" spc="6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850" b="1" spc="345" dirty="0">
                <a:solidFill>
                  <a:srgbClr val="FFFFFF"/>
                </a:solidFill>
                <a:latin typeface="Calibri"/>
                <a:cs typeface="Calibri"/>
              </a:rPr>
              <a:t>Bonus:</a:t>
            </a:r>
            <a:r>
              <a:rPr sz="2850" b="1" spc="61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850" b="1" spc="434" dirty="0">
                <a:solidFill>
                  <a:srgbClr val="FFFFFF"/>
                </a:solidFill>
                <a:latin typeface="Calibri"/>
                <a:cs typeface="Calibri"/>
              </a:rPr>
              <a:t>Add</a:t>
            </a:r>
            <a:r>
              <a:rPr sz="2850" b="1" spc="6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850" b="1" spc="390" dirty="0">
                <a:solidFill>
                  <a:srgbClr val="FFFFFF"/>
                </a:solidFill>
                <a:latin typeface="Calibri"/>
                <a:cs typeface="Calibri"/>
              </a:rPr>
              <a:t>suggestions</a:t>
            </a:r>
            <a:r>
              <a:rPr sz="2850" b="1" spc="61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850" b="1" spc="254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850" b="1" spc="6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850" b="1" spc="315" dirty="0">
                <a:solidFill>
                  <a:srgbClr val="FFFFFF"/>
                </a:solidFill>
                <a:latin typeface="Calibri"/>
                <a:cs typeface="Calibri"/>
              </a:rPr>
              <a:t>improve </a:t>
            </a:r>
            <a:r>
              <a:rPr sz="2850" b="1" spc="335" dirty="0">
                <a:solidFill>
                  <a:srgbClr val="FFFFFF"/>
                </a:solidFill>
                <a:latin typeface="Calibri"/>
                <a:cs typeface="Calibri"/>
              </a:rPr>
              <a:t>vocabulary</a:t>
            </a:r>
            <a:r>
              <a:rPr sz="2850" b="1" spc="1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40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850" b="1" spc="1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330" dirty="0">
                <a:solidFill>
                  <a:srgbClr val="FFFFFF"/>
                </a:solidFill>
                <a:latin typeface="Calibri"/>
                <a:cs typeface="Calibri"/>
              </a:rPr>
              <a:t>tone</a:t>
            </a:r>
            <a:r>
              <a:rPr sz="2850" b="1" spc="1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370" dirty="0">
                <a:solidFill>
                  <a:srgbClr val="FFFFFF"/>
                </a:solidFill>
                <a:latin typeface="Calibri"/>
                <a:cs typeface="Calibri"/>
              </a:rPr>
              <a:t>improvements</a:t>
            </a:r>
            <a:r>
              <a:rPr sz="2850" b="1" spc="1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370" dirty="0">
                <a:solidFill>
                  <a:srgbClr val="FFFFFF"/>
                </a:solidFill>
                <a:latin typeface="Calibri"/>
                <a:cs typeface="Calibri"/>
              </a:rPr>
              <a:t>by</a:t>
            </a:r>
            <a:r>
              <a:rPr sz="2850" b="1" spc="1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380" dirty="0">
                <a:solidFill>
                  <a:srgbClr val="FFFFFF"/>
                </a:solidFill>
                <a:latin typeface="Calibri"/>
                <a:cs typeface="Calibri"/>
              </a:rPr>
              <a:t>understanding</a:t>
            </a:r>
            <a:r>
              <a:rPr sz="2850" b="1" spc="1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50" b="1" spc="285" dirty="0">
                <a:solidFill>
                  <a:srgbClr val="FFFFFF"/>
                </a:solidFill>
                <a:latin typeface="Calibri"/>
                <a:cs typeface="Calibri"/>
              </a:rPr>
              <a:t>context.</a:t>
            </a:r>
            <a:endParaRPr sz="28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10553" rIns="0" bIns="0" rtlCol="0">
            <a:spAutoFit/>
          </a:bodyPr>
          <a:lstStyle/>
          <a:p>
            <a:pPr marL="3096895">
              <a:lnSpc>
                <a:spcPct val="100000"/>
              </a:lnSpc>
              <a:spcBef>
                <a:spcPts val="125"/>
              </a:spcBef>
            </a:pPr>
            <a:r>
              <a:rPr spc="880" dirty="0"/>
              <a:t>PROJECT</a:t>
            </a:r>
            <a:r>
              <a:rPr spc="340" dirty="0"/>
              <a:t> </a:t>
            </a:r>
            <a:r>
              <a:rPr spc="635" dirty="0"/>
              <a:t>TIMELINE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85874" y="4200805"/>
            <a:ext cx="3276599" cy="10858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516214" y="4369079"/>
            <a:ext cx="2816225" cy="6883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50" b="1" spc="625" dirty="0">
                <a:solidFill>
                  <a:srgbClr val="FF9100"/>
                </a:solidFill>
                <a:latin typeface="Calibri"/>
                <a:cs typeface="Calibri"/>
              </a:rPr>
              <a:t>WEEK:</a:t>
            </a:r>
            <a:r>
              <a:rPr sz="4350" b="1" spc="250" dirty="0">
                <a:solidFill>
                  <a:srgbClr val="FF9100"/>
                </a:solidFill>
                <a:latin typeface="Calibri"/>
                <a:cs typeface="Calibri"/>
              </a:rPr>
              <a:t> </a:t>
            </a:r>
            <a:r>
              <a:rPr sz="4350" b="1" spc="-150" dirty="0">
                <a:solidFill>
                  <a:srgbClr val="FF9100"/>
                </a:solidFill>
                <a:latin typeface="Calibri"/>
                <a:cs typeface="Calibri"/>
              </a:rPr>
              <a:t>1-</a:t>
            </a:r>
            <a:r>
              <a:rPr sz="4350" b="1" spc="280" dirty="0">
                <a:solidFill>
                  <a:srgbClr val="FF9100"/>
                </a:solidFill>
                <a:latin typeface="Calibri"/>
                <a:cs typeface="Calibri"/>
              </a:rPr>
              <a:t>2</a:t>
            </a:r>
            <a:endParaRPr sz="435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283390" y="4073843"/>
            <a:ext cx="3276599" cy="134302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5425922" y="4365942"/>
            <a:ext cx="2992120" cy="6883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50" b="1" spc="625" dirty="0">
                <a:solidFill>
                  <a:srgbClr val="FF9100"/>
                </a:solidFill>
                <a:latin typeface="Calibri"/>
                <a:cs typeface="Calibri"/>
              </a:rPr>
              <a:t>WEEK:</a:t>
            </a:r>
            <a:r>
              <a:rPr sz="4350" b="1" spc="240" dirty="0">
                <a:solidFill>
                  <a:srgbClr val="FF9100"/>
                </a:solidFill>
                <a:latin typeface="Calibri"/>
                <a:cs typeface="Calibri"/>
              </a:rPr>
              <a:t> </a:t>
            </a:r>
            <a:r>
              <a:rPr sz="4350" b="1" spc="325" dirty="0">
                <a:solidFill>
                  <a:srgbClr val="FF9100"/>
                </a:solidFill>
                <a:latin typeface="Calibri"/>
                <a:cs typeface="Calibri"/>
              </a:rPr>
              <a:t>3-</a:t>
            </a:r>
            <a:r>
              <a:rPr sz="4350" b="1" spc="695" dirty="0">
                <a:solidFill>
                  <a:srgbClr val="FF9100"/>
                </a:solidFill>
                <a:latin typeface="Calibri"/>
                <a:cs typeface="Calibri"/>
              </a:rPr>
              <a:t>4</a:t>
            </a:r>
            <a:endParaRPr sz="435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75671" y="4199623"/>
            <a:ext cx="3276549" cy="108584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9731844" y="4367898"/>
            <a:ext cx="2964180" cy="6883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50" b="1" spc="625" dirty="0">
                <a:solidFill>
                  <a:srgbClr val="FF9000"/>
                </a:solidFill>
                <a:latin typeface="Calibri"/>
                <a:cs typeface="Calibri"/>
              </a:rPr>
              <a:t>WEEK:</a:t>
            </a:r>
            <a:r>
              <a:rPr sz="4350" b="1" spc="235" dirty="0">
                <a:solidFill>
                  <a:srgbClr val="FF9000"/>
                </a:solidFill>
                <a:latin typeface="Calibri"/>
                <a:cs typeface="Calibri"/>
              </a:rPr>
              <a:t> </a:t>
            </a:r>
            <a:r>
              <a:rPr sz="4350" b="1" spc="345" dirty="0">
                <a:solidFill>
                  <a:srgbClr val="FF9000"/>
                </a:solidFill>
                <a:latin typeface="Calibri"/>
                <a:cs typeface="Calibri"/>
              </a:rPr>
              <a:t>5-</a:t>
            </a:r>
            <a:r>
              <a:rPr sz="4350" b="1" spc="455" dirty="0">
                <a:solidFill>
                  <a:srgbClr val="FF9000"/>
                </a:solidFill>
                <a:latin typeface="Calibri"/>
                <a:cs typeface="Calibri"/>
              </a:rPr>
              <a:t>6</a:t>
            </a:r>
            <a:endParaRPr sz="4350">
              <a:latin typeface="Calibri"/>
              <a:cs typeface="Calibri"/>
            </a:endParaRPr>
          </a:p>
        </p:txBody>
      </p:sp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974951" y="4072941"/>
            <a:ext cx="3276599" cy="1343024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4405483" y="4365040"/>
            <a:ext cx="2415540" cy="6883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50" b="1" spc="625" dirty="0">
                <a:solidFill>
                  <a:srgbClr val="FF9000"/>
                </a:solidFill>
                <a:latin typeface="Calibri"/>
                <a:cs typeface="Calibri"/>
              </a:rPr>
              <a:t>WEEK:</a:t>
            </a:r>
            <a:r>
              <a:rPr sz="4350" b="1" spc="229" dirty="0">
                <a:solidFill>
                  <a:srgbClr val="FF9000"/>
                </a:solidFill>
                <a:latin typeface="Calibri"/>
                <a:cs typeface="Calibri"/>
              </a:rPr>
              <a:t> </a:t>
            </a:r>
            <a:r>
              <a:rPr sz="4350" b="1" spc="390" dirty="0">
                <a:solidFill>
                  <a:srgbClr val="FF9000"/>
                </a:solidFill>
                <a:latin typeface="Calibri"/>
                <a:cs typeface="Calibri"/>
              </a:rPr>
              <a:t>7</a:t>
            </a:r>
            <a:endParaRPr sz="4350">
              <a:latin typeface="Calibri"/>
              <a:cs typeface="Calibri"/>
            </a:endParaRPr>
          </a:p>
        </p:txBody>
      </p:sp>
      <p:pic>
        <p:nvPicPr>
          <p:cNvPr id="11" name="object 1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285875" y="5767679"/>
            <a:ext cx="3267075" cy="3774136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5292026" y="5768099"/>
            <a:ext cx="3267075" cy="377413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3985113" y="5768099"/>
            <a:ext cx="3267075" cy="377413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9586303" y="5767679"/>
            <a:ext cx="3267113" cy="3774131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1229930" y="6868820"/>
            <a:ext cx="3276599" cy="911225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504825" marR="5080" indent="-492759">
              <a:lnSpc>
                <a:spcPts val="3450"/>
              </a:lnSpc>
              <a:spcBef>
                <a:spcPts val="270"/>
              </a:spcBef>
            </a:pPr>
            <a:r>
              <a:rPr sz="2900" b="1" spc="335" dirty="0">
                <a:solidFill>
                  <a:srgbClr val="FF6D00"/>
                </a:solidFill>
                <a:latin typeface="Calibri"/>
                <a:cs typeface="Calibri"/>
              </a:rPr>
              <a:t>Learnt</a:t>
            </a:r>
            <a:r>
              <a:rPr sz="2900" b="1" spc="150" dirty="0">
                <a:solidFill>
                  <a:srgbClr val="FF6D00"/>
                </a:solidFill>
                <a:latin typeface="Calibri"/>
                <a:cs typeface="Calibri"/>
              </a:rPr>
              <a:t> </a:t>
            </a:r>
            <a:r>
              <a:rPr sz="2900" b="1" spc="350" dirty="0">
                <a:solidFill>
                  <a:srgbClr val="FF6D00"/>
                </a:solidFill>
                <a:latin typeface="Calibri"/>
                <a:cs typeface="Calibri"/>
              </a:rPr>
              <a:t>neccesary </a:t>
            </a:r>
            <a:r>
              <a:rPr sz="2900" b="1" spc="335" dirty="0">
                <a:solidFill>
                  <a:srgbClr val="FF6D00"/>
                </a:solidFill>
                <a:latin typeface="Calibri"/>
                <a:cs typeface="Calibri"/>
              </a:rPr>
              <a:t>tech-</a:t>
            </a:r>
            <a:r>
              <a:rPr sz="2900" b="1" spc="280" dirty="0">
                <a:solidFill>
                  <a:srgbClr val="FF6D00"/>
                </a:solidFill>
                <a:latin typeface="Calibri"/>
                <a:cs typeface="Calibri"/>
              </a:rPr>
              <a:t>stacks.</a:t>
            </a:r>
            <a:endParaRPr sz="2900" dirty="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512237" y="6853570"/>
            <a:ext cx="2817495" cy="135890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 algn="ctr">
              <a:lnSpc>
                <a:spcPct val="100200"/>
              </a:lnSpc>
              <a:spcBef>
                <a:spcPts val="125"/>
              </a:spcBef>
            </a:pPr>
            <a:r>
              <a:rPr sz="2900" b="1" spc="390" dirty="0">
                <a:solidFill>
                  <a:srgbClr val="FF6D00"/>
                </a:solidFill>
                <a:latin typeface="Calibri"/>
                <a:cs typeface="Calibri"/>
              </a:rPr>
              <a:t>DATASET FINDING</a:t>
            </a:r>
            <a:r>
              <a:rPr sz="2900" b="1" spc="150" dirty="0">
                <a:solidFill>
                  <a:srgbClr val="FF6D00"/>
                </a:solidFill>
                <a:latin typeface="Calibri"/>
                <a:cs typeface="Calibri"/>
              </a:rPr>
              <a:t> </a:t>
            </a:r>
            <a:r>
              <a:rPr sz="2900" b="1" spc="459" dirty="0">
                <a:solidFill>
                  <a:srgbClr val="FF6D00"/>
                </a:solidFill>
                <a:latin typeface="Calibri"/>
                <a:cs typeface="Calibri"/>
              </a:rPr>
              <a:t>AND </a:t>
            </a:r>
            <a:r>
              <a:rPr sz="2900" b="1" spc="409" dirty="0">
                <a:solidFill>
                  <a:srgbClr val="FF6D00"/>
                </a:solidFill>
                <a:latin typeface="Calibri"/>
                <a:cs typeface="Calibri"/>
              </a:rPr>
              <a:t>EXPLORATION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617792" y="6869153"/>
            <a:ext cx="3201670" cy="911225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12700" marR="5080" indent="236854">
              <a:lnSpc>
                <a:spcPts val="3450"/>
              </a:lnSpc>
              <a:spcBef>
                <a:spcPts val="270"/>
              </a:spcBef>
            </a:pPr>
            <a:r>
              <a:rPr sz="2900" b="1" spc="450" dirty="0">
                <a:solidFill>
                  <a:srgbClr val="FF6D00"/>
                </a:solidFill>
                <a:latin typeface="Calibri"/>
                <a:cs typeface="Calibri"/>
              </a:rPr>
              <a:t>WORKING</a:t>
            </a:r>
            <a:r>
              <a:rPr sz="2900" b="1" spc="155" dirty="0">
                <a:solidFill>
                  <a:srgbClr val="FF6D00"/>
                </a:solidFill>
                <a:latin typeface="Calibri"/>
                <a:cs typeface="Calibri"/>
              </a:rPr>
              <a:t> </a:t>
            </a:r>
            <a:r>
              <a:rPr sz="2900" b="1" spc="445" dirty="0">
                <a:solidFill>
                  <a:srgbClr val="FF6D00"/>
                </a:solidFill>
                <a:latin typeface="Calibri"/>
                <a:cs typeface="Calibri"/>
              </a:rPr>
              <a:t>ON </a:t>
            </a:r>
            <a:r>
              <a:rPr sz="2900" b="1" spc="365" dirty="0">
                <a:solidFill>
                  <a:srgbClr val="FF6D00"/>
                </a:solidFill>
                <a:latin typeface="Calibri"/>
                <a:cs typeface="Calibri"/>
              </a:rPr>
              <a:t>MODIFICATIONS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4306326" y="6852976"/>
            <a:ext cx="2739390" cy="911225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536575" marR="5080" indent="-523875">
              <a:lnSpc>
                <a:spcPts val="3450"/>
              </a:lnSpc>
              <a:spcBef>
                <a:spcPts val="270"/>
              </a:spcBef>
            </a:pPr>
            <a:r>
              <a:rPr sz="2900" b="1" spc="345" dirty="0">
                <a:solidFill>
                  <a:srgbClr val="FF6D00"/>
                </a:solidFill>
                <a:latin typeface="Calibri"/>
                <a:cs typeface="Calibri"/>
              </a:rPr>
              <a:t>Deploy</a:t>
            </a:r>
            <a:r>
              <a:rPr sz="2900" b="1" spc="175" dirty="0">
                <a:solidFill>
                  <a:srgbClr val="FF6D00"/>
                </a:solidFill>
                <a:latin typeface="Calibri"/>
                <a:cs typeface="Calibri"/>
              </a:rPr>
              <a:t> </a:t>
            </a:r>
            <a:r>
              <a:rPr sz="2900" b="1" spc="275" dirty="0">
                <a:solidFill>
                  <a:srgbClr val="FF6D00"/>
                </a:solidFill>
                <a:latin typeface="Calibri"/>
                <a:cs typeface="Calibri"/>
              </a:rPr>
              <a:t>Gradio </a:t>
            </a:r>
            <a:r>
              <a:rPr sz="2900" b="1" spc="270" dirty="0">
                <a:solidFill>
                  <a:srgbClr val="FF6D00"/>
                </a:solidFill>
                <a:latin typeface="Calibri"/>
                <a:cs typeface="Calibri"/>
              </a:rPr>
              <a:t>Website.</a:t>
            </a:r>
            <a:endParaRPr sz="2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48264" y="882726"/>
            <a:ext cx="9886848" cy="146258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700" spc="750" dirty="0">
                <a:latin typeface="Bell MT" panose="02020503060305020303" pitchFamily="18" charset="0"/>
              </a:rPr>
              <a:t>DATASET</a:t>
            </a:r>
            <a:r>
              <a:rPr sz="4700" spc="320" dirty="0">
                <a:latin typeface="Bell MT" panose="02020503060305020303" pitchFamily="18" charset="0"/>
              </a:rPr>
              <a:t> </a:t>
            </a:r>
            <a:r>
              <a:rPr sz="4700" spc="645" dirty="0">
                <a:latin typeface="Bell MT" panose="02020503060305020303" pitchFamily="18" charset="0"/>
              </a:rPr>
              <a:t>FINDING</a:t>
            </a:r>
            <a:r>
              <a:rPr sz="4700" spc="325" dirty="0">
                <a:latin typeface="Bell MT" panose="02020503060305020303" pitchFamily="18" charset="0"/>
              </a:rPr>
              <a:t> </a:t>
            </a:r>
            <a:r>
              <a:rPr sz="4700" spc="830" dirty="0">
                <a:latin typeface="Bell MT" panose="02020503060305020303" pitchFamily="18" charset="0"/>
              </a:rPr>
              <a:t>AND</a:t>
            </a:r>
            <a:r>
              <a:rPr sz="4700" spc="320" dirty="0">
                <a:latin typeface="Bell MT" panose="02020503060305020303" pitchFamily="18" charset="0"/>
              </a:rPr>
              <a:t> </a:t>
            </a:r>
            <a:r>
              <a:rPr sz="4700" spc="620" dirty="0">
                <a:latin typeface="Bell MT" panose="02020503060305020303" pitchFamily="18" charset="0"/>
              </a:rPr>
              <a:t>TRAINING</a:t>
            </a:r>
            <a:endParaRPr sz="4700" dirty="0">
              <a:latin typeface="Bell MT" panose="02020503060305020303" pitchFamily="18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348264" y="2391651"/>
            <a:ext cx="8979535" cy="36772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99800"/>
              </a:lnSpc>
              <a:spcBef>
                <a:spcPts val="105"/>
              </a:spcBef>
            </a:pPr>
            <a:r>
              <a:rPr sz="2400" spc="140" dirty="0">
                <a:solidFill>
                  <a:srgbClr val="FFFFFF"/>
                </a:solidFill>
                <a:latin typeface="Calibri"/>
                <a:cs typeface="Calibri"/>
              </a:rPr>
              <a:t>Firstly,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95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researched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various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85" dirty="0">
                <a:solidFill>
                  <a:srgbClr val="FFFFFF"/>
                </a:solidFill>
                <a:latin typeface="Calibri"/>
                <a:cs typeface="Calibri"/>
              </a:rPr>
              <a:t>hugging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Calibri"/>
                <a:cs typeface="Calibri"/>
              </a:rPr>
              <a:t>face</a:t>
            </a:r>
            <a:r>
              <a:rPr sz="2400" spc="5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04" dirty="0">
                <a:solidFill>
                  <a:srgbClr val="FFFFFF"/>
                </a:solidFill>
                <a:latin typeface="Calibri"/>
                <a:cs typeface="Calibri"/>
              </a:rPr>
              <a:t>transformers </a:t>
            </a:r>
            <a:r>
              <a:rPr sz="2400" spc="31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400" spc="35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read</a:t>
            </a:r>
            <a:r>
              <a:rPr sz="2400" spc="35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various</a:t>
            </a:r>
            <a:r>
              <a:rPr sz="2400" spc="35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15" dirty="0">
                <a:solidFill>
                  <a:srgbClr val="FFFFFF"/>
                </a:solidFill>
                <a:latin typeface="Calibri"/>
                <a:cs typeface="Calibri"/>
              </a:rPr>
              <a:t>research</a:t>
            </a:r>
            <a:r>
              <a:rPr sz="2400" spc="35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papers</a:t>
            </a:r>
            <a:r>
              <a:rPr sz="2400" spc="35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9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2400" spc="35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340" dirty="0">
                <a:solidFill>
                  <a:srgbClr val="FFFFFF"/>
                </a:solidFill>
                <a:latin typeface="Calibri"/>
                <a:cs typeface="Calibri"/>
              </a:rPr>
              <a:t>grammar</a:t>
            </a:r>
            <a:r>
              <a:rPr sz="2400" spc="35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10" dirty="0">
                <a:solidFill>
                  <a:srgbClr val="FFFFFF"/>
                </a:solidFill>
                <a:latin typeface="Calibri"/>
                <a:cs typeface="Calibri"/>
              </a:rPr>
              <a:t>auto- correct</a:t>
            </a:r>
            <a:r>
              <a:rPr sz="2400" spc="275" dirty="0">
                <a:solidFill>
                  <a:srgbClr val="FFFFFF"/>
                </a:solidFill>
                <a:latin typeface="Calibri"/>
                <a:cs typeface="Calibri"/>
              </a:rPr>
              <a:t>   </a:t>
            </a:r>
            <a:r>
              <a:rPr sz="2400" spc="175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400" spc="280" dirty="0">
                <a:solidFill>
                  <a:srgbClr val="FFFFFF"/>
                </a:solidFill>
                <a:latin typeface="Calibri"/>
                <a:cs typeface="Calibri"/>
              </a:rPr>
              <a:t>   </a:t>
            </a:r>
            <a:r>
              <a:rPr sz="2400" spc="245" dirty="0">
                <a:solidFill>
                  <a:srgbClr val="FFFFFF"/>
                </a:solidFill>
                <a:latin typeface="Calibri"/>
                <a:cs typeface="Calibri"/>
              </a:rPr>
              <a:t>generate</a:t>
            </a:r>
            <a:r>
              <a:rPr sz="2400" spc="280" dirty="0">
                <a:solidFill>
                  <a:srgbClr val="FFFFFF"/>
                </a:solidFill>
                <a:latin typeface="Calibri"/>
                <a:cs typeface="Calibri"/>
              </a:rPr>
              <a:t>   </a:t>
            </a:r>
            <a:r>
              <a:rPr sz="2400" spc="220" dirty="0">
                <a:solidFill>
                  <a:srgbClr val="FFFFFF"/>
                </a:solidFill>
                <a:latin typeface="Calibri"/>
                <a:cs typeface="Calibri"/>
              </a:rPr>
              <a:t>precise</a:t>
            </a:r>
            <a:r>
              <a:rPr sz="2400" spc="275" dirty="0">
                <a:solidFill>
                  <a:srgbClr val="FFFFFF"/>
                </a:solidFill>
                <a:latin typeface="Calibri"/>
                <a:cs typeface="Calibri"/>
              </a:rPr>
              <a:t>   </a:t>
            </a:r>
            <a:r>
              <a:rPr sz="2400" spc="220" dirty="0">
                <a:solidFill>
                  <a:srgbClr val="FFFFFF"/>
                </a:solidFill>
                <a:latin typeface="Calibri"/>
                <a:cs typeface="Calibri"/>
              </a:rPr>
              <a:t>corrected</a:t>
            </a:r>
            <a:r>
              <a:rPr sz="2400" spc="280" dirty="0">
                <a:solidFill>
                  <a:srgbClr val="FFFFFF"/>
                </a:solidFill>
                <a:latin typeface="Calibri"/>
                <a:cs typeface="Calibri"/>
              </a:rPr>
              <a:t>   </a:t>
            </a:r>
            <a:r>
              <a:rPr sz="2400" spc="220" dirty="0">
                <a:solidFill>
                  <a:srgbClr val="FFFFFF"/>
                </a:solidFill>
                <a:latin typeface="Calibri"/>
                <a:cs typeface="Calibri"/>
              </a:rPr>
              <a:t>sentence.</a:t>
            </a:r>
            <a:r>
              <a:rPr sz="2400" spc="280" dirty="0">
                <a:solidFill>
                  <a:srgbClr val="FFFFFF"/>
                </a:solidFill>
                <a:latin typeface="Calibri"/>
                <a:cs typeface="Calibri"/>
              </a:rPr>
              <a:t>   </a:t>
            </a:r>
            <a:r>
              <a:rPr sz="2400" spc="215" dirty="0">
                <a:solidFill>
                  <a:srgbClr val="FFFFFF"/>
                </a:solidFill>
                <a:latin typeface="Calibri"/>
                <a:cs typeface="Calibri"/>
              </a:rPr>
              <a:t>In 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our</a:t>
            </a:r>
            <a:r>
              <a:rPr sz="240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40" dirty="0">
                <a:solidFill>
                  <a:srgbClr val="FFFFFF"/>
                </a:solidFill>
                <a:latin typeface="Calibri"/>
                <a:cs typeface="Calibri"/>
              </a:rPr>
              <a:t>process</a:t>
            </a:r>
            <a:r>
              <a:rPr sz="240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95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40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190" dirty="0">
                <a:solidFill>
                  <a:srgbClr val="FFFFFF"/>
                </a:solidFill>
                <a:latin typeface="Calibri"/>
                <a:cs typeface="Calibri"/>
              </a:rPr>
              <a:t>tried</a:t>
            </a:r>
            <a:r>
              <a:rPr sz="2400" spc="21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50" dirty="0">
                <a:solidFill>
                  <a:srgbClr val="FFFFFF"/>
                </a:solidFill>
                <a:latin typeface="Calibri"/>
                <a:cs typeface="Calibri"/>
              </a:rPr>
              <a:t>ﬁne-</a:t>
            </a:r>
            <a:r>
              <a:rPr sz="2400" spc="300" dirty="0">
                <a:solidFill>
                  <a:srgbClr val="FFFFFF"/>
                </a:solidFill>
                <a:latin typeface="Calibri"/>
                <a:cs typeface="Calibri"/>
              </a:rPr>
              <a:t>tuning</a:t>
            </a:r>
            <a:r>
              <a:rPr sz="240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various</a:t>
            </a:r>
            <a:r>
              <a:rPr sz="240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385" dirty="0">
                <a:solidFill>
                  <a:srgbClr val="FFFFFF"/>
                </a:solidFill>
                <a:latin typeface="Calibri"/>
                <a:cs typeface="Calibri"/>
              </a:rPr>
              <a:t>hugging</a:t>
            </a:r>
            <a:r>
              <a:rPr sz="240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190" dirty="0">
                <a:solidFill>
                  <a:srgbClr val="FFFFFF"/>
                </a:solidFill>
                <a:latin typeface="Calibri"/>
                <a:cs typeface="Calibri"/>
              </a:rPr>
              <a:t>face </a:t>
            </a:r>
            <a:r>
              <a:rPr sz="2400" spc="240" dirty="0">
                <a:solidFill>
                  <a:srgbClr val="FFFFFF"/>
                </a:solidFill>
                <a:latin typeface="Calibri"/>
                <a:cs typeface="Calibri"/>
              </a:rPr>
              <a:t>models.</a:t>
            </a:r>
            <a:r>
              <a:rPr sz="2400" spc="38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170" dirty="0">
                <a:solidFill>
                  <a:srgbClr val="FFFFFF"/>
                </a:solidFill>
                <a:latin typeface="Calibri"/>
                <a:cs typeface="Calibri"/>
              </a:rPr>
              <a:t>After</a:t>
            </a:r>
            <a:r>
              <a:rPr sz="2400" spc="39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320" dirty="0">
                <a:solidFill>
                  <a:srgbClr val="FFFFFF"/>
                </a:solidFill>
                <a:latin typeface="Calibri"/>
                <a:cs typeface="Calibri"/>
              </a:rPr>
              <a:t>checking</a:t>
            </a:r>
            <a:r>
              <a:rPr sz="2400" spc="39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Metrics</a:t>
            </a:r>
            <a:r>
              <a:rPr sz="2400" spc="39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175" dirty="0">
                <a:solidFill>
                  <a:srgbClr val="FFFFFF"/>
                </a:solidFill>
                <a:latin typeface="Calibri"/>
                <a:cs typeface="Calibri"/>
              </a:rPr>
              <a:t>like</a:t>
            </a:r>
            <a:r>
              <a:rPr sz="2400" spc="39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Accuracy</a:t>
            </a:r>
            <a:r>
              <a:rPr sz="2400" spc="39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45" dirty="0">
                <a:solidFill>
                  <a:srgbClr val="FFFFFF"/>
                </a:solidFill>
                <a:latin typeface="Calibri"/>
                <a:cs typeface="Calibri"/>
              </a:rPr>
              <a:t>Score</a:t>
            </a:r>
            <a:r>
              <a:rPr sz="2400" spc="38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-50" dirty="0">
                <a:solidFill>
                  <a:srgbClr val="FFFFFF"/>
                </a:solidFill>
                <a:latin typeface="Calibri"/>
                <a:cs typeface="Calibri"/>
              </a:rPr>
              <a:t>, 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analysing</a:t>
            </a:r>
            <a:r>
              <a:rPr sz="2400" spc="3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3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15" dirty="0">
                <a:solidFill>
                  <a:srgbClr val="FFFFFF"/>
                </a:solidFill>
                <a:latin typeface="Calibri"/>
                <a:cs typeface="Calibri"/>
              </a:rPr>
              <a:t>quality</a:t>
            </a:r>
            <a:r>
              <a:rPr sz="2400" spc="3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1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400" spc="3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160" dirty="0">
                <a:solidFill>
                  <a:srgbClr val="FFFFFF"/>
                </a:solidFill>
                <a:latin typeface="Calibri"/>
                <a:cs typeface="Calibri"/>
              </a:rPr>
              <a:t>results,</a:t>
            </a:r>
            <a:r>
              <a:rPr sz="2400" spc="3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95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400" spc="3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75" dirty="0">
                <a:solidFill>
                  <a:srgbClr val="FFFFFF"/>
                </a:solidFill>
                <a:latin typeface="Calibri"/>
                <a:cs typeface="Calibri"/>
              </a:rPr>
              <a:t>chose</a:t>
            </a:r>
            <a:r>
              <a:rPr sz="2400" spc="3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85" dirty="0">
                <a:solidFill>
                  <a:srgbClr val="FFFFFF"/>
                </a:solidFill>
                <a:latin typeface="Calibri"/>
                <a:cs typeface="Calibri"/>
              </a:rPr>
              <a:t>grammarly 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coedit</a:t>
            </a:r>
            <a:r>
              <a:rPr sz="2400" spc="4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dataset</a:t>
            </a:r>
            <a:r>
              <a:rPr sz="2400" spc="4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400" spc="4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340" dirty="0">
                <a:solidFill>
                  <a:srgbClr val="FFFFFF"/>
                </a:solidFill>
                <a:latin typeface="Calibri"/>
                <a:cs typeface="Calibri"/>
              </a:rPr>
              <a:t>grammar</a:t>
            </a:r>
            <a:r>
              <a:rPr sz="2400" spc="4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related</a:t>
            </a:r>
            <a:r>
              <a:rPr sz="2400" spc="4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45" dirty="0">
                <a:solidFill>
                  <a:srgbClr val="FFFFFF"/>
                </a:solidFill>
                <a:latin typeface="Calibri"/>
                <a:cs typeface="Calibri"/>
              </a:rPr>
              <a:t>task</a:t>
            </a:r>
            <a:r>
              <a:rPr sz="2400" spc="4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31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400" spc="4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400" spc="4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90" dirty="0">
                <a:solidFill>
                  <a:srgbClr val="FFFFFF"/>
                </a:solidFill>
                <a:latin typeface="Calibri"/>
                <a:cs typeface="Calibri"/>
              </a:rPr>
              <a:t>ﬁnding 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Calibri"/>
                <a:cs typeface="Calibri"/>
              </a:rPr>
              <a:t>error</a:t>
            </a:r>
            <a:r>
              <a:rPr sz="24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24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sentences.</a:t>
            </a:r>
            <a:r>
              <a:rPr sz="24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05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4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created</a:t>
            </a:r>
            <a:r>
              <a:rPr sz="24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our</a:t>
            </a:r>
            <a:r>
              <a:rPr sz="24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15" dirty="0">
                <a:solidFill>
                  <a:srgbClr val="FFFFFF"/>
                </a:solidFill>
                <a:latin typeface="Calibri"/>
                <a:cs typeface="Calibri"/>
              </a:rPr>
              <a:t>custom</a:t>
            </a:r>
            <a:r>
              <a:rPr sz="24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dataset </a:t>
            </a:r>
            <a:r>
              <a:rPr sz="2400" spc="245" dirty="0">
                <a:solidFill>
                  <a:srgbClr val="FFFFFF"/>
                </a:solidFill>
                <a:latin typeface="Calibri"/>
                <a:cs typeface="Calibri"/>
              </a:rPr>
              <a:t>with</a:t>
            </a:r>
            <a:r>
              <a:rPr sz="2400" spc="229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65" dirty="0">
                <a:solidFill>
                  <a:srgbClr val="FFFFFF"/>
                </a:solidFill>
                <a:latin typeface="Calibri"/>
                <a:cs typeface="Calibri"/>
              </a:rPr>
              <a:t>help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400" spc="229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80" dirty="0">
                <a:solidFill>
                  <a:srgbClr val="FFFFFF"/>
                </a:solidFill>
                <a:latin typeface="Calibri"/>
                <a:cs typeface="Calibri"/>
              </a:rPr>
              <a:t>ai,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95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400" spc="229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created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400" spc="229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45" dirty="0">
                <a:solidFill>
                  <a:srgbClr val="FFFFFF"/>
                </a:solidFill>
                <a:latin typeface="Calibri"/>
                <a:cs typeface="Calibri"/>
              </a:rPr>
              <a:t>csv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70" dirty="0">
                <a:solidFill>
                  <a:srgbClr val="FFFFFF"/>
                </a:solidFill>
                <a:latin typeface="Calibri"/>
                <a:cs typeface="Calibri"/>
              </a:rPr>
              <a:t>ﬁle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1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400" spc="229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75" dirty="0">
                <a:solidFill>
                  <a:srgbClr val="FFFFFF"/>
                </a:solidFill>
                <a:latin typeface="Calibri"/>
                <a:cs typeface="Calibri"/>
              </a:rPr>
              <a:t>both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229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85" dirty="0">
                <a:solidFill>
                  <a:srgbClr val="FFFFFF"/>
                </a:solidFill>
                <a:latin typeface="Calibri"/>
                <a:cs typeface="Calibri"/>
              </a:rPr>
              <a:t>models </a:t>
            </a:r>
            <a:r>
              <a:rPr sz="2400" spc="229" dirty="0">
                <a:solidFill>
                  <a:srgbClr val="FFFFFF"/>
                </a:solidFill>
                <a:latin typeface="Calibri"/>
                <a:cs typeface="Calibri"/>
              </a:rPr>
              <a:t>were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50" dirty="0">
                <a:solidFill>
                  <a:srgbClr val="FFFFFF"/>
                </a:solidFill>
                <a:latin typeface="Calibri"/>
                <a:cs typeface="Calibri"/>
              </a:rPr>
              <a:t>ﬁne-</a:t>
            </a:r>
            <a:r>
              <a:rPr sz="2400" spc="285" dirty="0">
                <a:solidFill>
                  <a:srgbClr val="FFFFFF"/>
                </a:solidFill>
                <a:latin typeface="Calibri"/>
                <a:cs typeface="Calibri"/>
              </a:rPr>
              <a:t>tuned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9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95" dirty="0">
                <a:solidFill>
                  <a:srgbClr val="FFFFFF"/>
                </a:solidFill>
                <a:latin typeface="Calibri"/>
                <a:cs typeface="Calibri"/>
              </a:rPr>
              <a:t>t5-</a:t>
            </a:r>
            <a:r>
              <a:rPr sz="2400" spc="229" dirty="0">
                <a:solidFill>
                  <a:srgbClr val="FFFFFF"/>
                </a:solidFill>
                <a:latin typeface="Calibri"/>
                <a:cs typeface="Calibri"/>
              </a:rPr>
              <a:t>small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Calibri"/>
                <a:cs typeface="Calibri"/>
              </a:rPr>
              <a:t>transformer.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24207" y="6714101"/>
            <a:ext cx="2865669" cy="263779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17086" y="6702619"/>
            <a:ext cx="2647949" cy="26479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949950" y="882726"/>
            <a:ext cx="5562600" cy="7393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700" spc="730" dirty="0">
                <a:latin typeface="Bell MT" panose="02020503060305020303" pitchFamily="18" charset="0"/>
              </a:rPr>
              <a:t>EXPLORATION</a:t>
            </a:r>
            <a:endParaRPr sz="4700" dirty="0">
              <a:latin typeface="Bell MT" panose="02020503060305020303" pitchFamily="18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348264" y="2391651"/>
            <a:ext cx="8978900" cy="25819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99800"/>
              </a:lnSpc>
              <a:spcBef>
                <a:spcPts val="105"/>
              </a:spcBef>
            </a:pP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First</a:t>
            </a:r>
            <a:r>
              <a:rPr sz="2400" spc="25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95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learn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50" dirty="0">
                <a:solidFill>
                  <a:srgbClr val="FFFFFF"/>
                </a:solidFill>
                <a:latin typeface="Calibri"/>
                <a:cs typeface="Calibri"/>
              </a:rPr>
              <a:t>basic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315" dirty="0">
                <a:solidFill>
                  <a:srgbClr val="FFFFFF"/>
                </a:solidFill>
                <a:latin typeface="Calibri"/>
                <a:cs typeface="Calibri"/>
              </a:rPr>
              <a:t>machine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40" dirty="0">
                <a:solidFill>
                  <a:srgbClr val="FFFFFF"/>
                </a:solidFill>
                <a:latin typeface="Calibri"/>
                <a:cs typeface="Calibri"/>
              </a:rPr>
              <a:t>learning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65" dirty="0">
                <a:solidFill>
                  <a:srgbClr val="FFFFFF"/>
                </a:solidFill>
                <a:latin typeface="Calibri"/>
                <a:cs typeface="Calibri"/>
              </a:rPr>
              <a:t>algorithms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9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libraries,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80" dirty="0">
                <a:solidFill>
                  <a:srgbClr val="FFFFFF"/>
                </a:solidFill>
                <a:latin typeface="Calibri"/>
                <a:cs typeface="Calibri"/>
              </a:rPr>
              <a:t>then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95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studied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75" dirty="0">
                <a:solidFill>
                  <a:srgbClr val="FFFFFF"/>
                </a:solidFill>
                <a:latin typeface="Calibri"/>
                <a:cs typeface="Calibri"/>
              </a:rPr>
              <a:t>about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Calibri"/>
                <a:cs typeface="Calibri"/>
              </a:rPr>
              <a:t>transformers,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65" dirty="0">
                <a:solidFill>
                  <a:srgbClr val="FFFFFF"/>
                </a:solidFill>
                <a:latin typeface="Calibri"/>
                <a:cs typeface="Calibri"/>
              </a:rPr>
              <a:t>nlp,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75" dirty="0">
                <a:solidFill>
                  <a:srgbClr val="FFFFFF"/>
                </a:solidFill>
                <a:latin typeface="Calibri"/>
                <a:cs typeface="Calibri"/>
              </a:rPr>
              <a:t>hugging </a:t>
            </a:r>
            <a:r>
              <a:rPr sz="2400" spc="150" dirty="0">
                <a:solidFill>
                  <a:srgbClr val="FFFFFF"/>
                </a:solidFill>
                <a:latin typeface="Calibri"/>
                <a:cs typeface="Calibri"/>
              </a:rPr>
              <a:t>face,</a:t>
            </a:r>
            <a:r>
              <a:rPr sz="2400" spc="5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80" dirty="0">
                <a:solidFill>
                  <a:srgbClr val="FFFFFF"/>
                </a:solidFill>
                <a:latin typeface="Calibri"/>
                <a:cs typeface="Calibri"/>
              </a:rPr>
              <a:t>then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95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Calibri"/>
                <a:cs typeface="Calibri"/>
              </a:rPr>
              <a:t>tried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various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40" dirty="0">
                <a:solidFill>
                  <a:srgbClr val="FFFFFF"/>
                </a:solidFill>
                <a:latin typeface="Calibri"/>
                <a:cs typeface="Calibri"/>
              </a:rPr>
              <a:t>models,</a:t>
            </a:r>
            <a:r>
              <a:rPr sz="2400" spc="5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30" dirty="0">
                <a:solidFill>
                  <a:srgbClr val="FFFFFF"/>
                </a:solidFill>
                <a:latin typeface="Calibri"/>
                <a:cs typeface="Calibri"/>
              </a:rPr>
              <a:t>some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00" dirty="0">
                <a:solidFill>
                  <a:srgbClr val="FFFFFF"/>
                </a:solidFill>
                <a:latin typeface="Calibri"/>
                <a:cs typeface="Calibri"/>
              </a:rPr>
              <a:t>which</a:t>
            </a:r>
            <a:r>
              <a:rPr sz="2400" spc="5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Calibri"/>
                <a:cs typeface="Calibri"/>
              </a:rPr>
              <a:t>were </a:t>
            </a:r>
            <a:r>
              <a:rPr sz="2400" spc="215" dirty="0">
                <a:solidFill>
                  <a:srgbClr val="FFFFFF"/>
                </a:solidFill>
                <a:latin typeface="Calibri"/>
                <a:cs typeface="Calibri"/>
              </a:rPr>
              <a:t>transformers</a:t>
            </a:r>
            <a:r>
              <a:rPr sz="2400" spc="4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Calibri"/>
                <a:cs typeface="Calibri"/>
              </a:rPr>
              <a:t>trained</a:t>
            </a:r>
            <a:r>
              <a:rPr sz="2400" spc="4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50" dirty="0">
                <a:solidFill>
                  <a:srgbClr val="FFFFFF"/>
                </a:solidFill>
                <a:latin typeface="Calibri"/>
                <a:cs typeface="Calibri"/>
              </a:rPr>
              <a:t>from</a:t>
            </a:r>
            <a:r>
              <a:rPr sz="2400" spc="4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29" dirty="0">
                <a:solidFill>
                  <a:srgbClr val="FFFFFF"/>
                </a:solidFill>
                <a:latin typeface="Calibri"/>
                <a:cs typeface="Calibri"/>
              </a:rPr>
              <a:t>scratch</a:t>
            </a:r>
            <a:r>
              <a:rPr sz="2400" spc="4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9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2400" spc="459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35" dirty="0">
                <a:solidFill>
                  <a:srgbClr val="FFFFFF"/>
                </a:solidFill>
                <a:latin typeface="Calibri"/>
                <a:cs typeface="Calibri"/>
              </a:rPr>
              <a:t>datasets</a:t>
            </a:r>
            <a:r>
              <a:rPr sz="2400" spc="4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related</a:t>
            </a:r>
            <a:r>
              <a:rPr sz="2400" spc="4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for 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40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work</a:t>
            </a:r>
            <a:r>
              <a:rPr sz="2400" spc="4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31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400" spc="4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also</a:t>
            </a:r>
            <a:r>
              <a:rPr sz="2400" spc="4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190" dirty="0">
                <a:solidFill>
                  <a:srgbClr val="FFFFFF"/>
                </a:solidFill>
                <a:latin typeface="Calibri"/>
                <a:cs typeface="Calibri"/>
              </a:rPr>
              <a:t>tried</a:t>
            </a:r>
            <a:r>
              <a:rPr sz="2400" spc="4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305" dirty="0">
                <a:solidFill>
                  <a:srgbClr val="FFFFFF"/>
                </a:solidFill>
                <a:latin typeface="Calibri"/>
                <a:cs typeface="Calibri"/>
              </a:rPr>
              <a:t>using</a:t>
            </a:r>
            <a:r>
              <a:rPr sz="2400" spc="4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95" dirty="0">
                <a:solidFill>
                  <a:srgbClr val="FFFFFF"/>
                </a:solidFill>
                <a:latin typeface="Calibri"/>
                <a:cs typeface="Calibri"/>
              </a:rPr>
              <a:t>models</a:t>
            </a:r>
            <a:r>
              <a:rPr sz="2400" spc="4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195" dirty="0">
                <a:solidFill>
                  <a:srgbClr val="FFFFFF"/>
                </a:solidFill>
                <a:latin typeface="Calibri"/>
                <a:cs typeface="Calibri"/>
              </a:rPr>
              <a:t>directly</a:t>
            </a:r>
            <a:r>
              <a:rPr sz="2400" spc="40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29" dirty="0">
                <a:solidFill>
                  <a:srgbClr val="FFFFFF"/>
                </a:solidFill>
                <a:latin typeface="Calibri"/>
                <a:cs typeface="Calibri"/>
              </a:rPr>
              <a:t>from </a:t>
            </a:r>
            <a:r>
              <a:rPr sz="2400" spc="385" dirty="0">
                <a:solidFill>
                  <a:srgbClr val="FFFFFF"/>
                </a:solidFill>
                <a:latin typeface="Calibri"/>
                <a:cs typeface="Calibri"/>
              </a:rPr>
              <a:t>hugging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10" dirty="0">
                <a:solidFill>
                  <a:srgbClr val="FFFFFF"/>
                </a:solidFill>
                <a:latin typeface="Calibri"/>
                <a:cs typeface="Calibri"/>
              </a:rPr>
              <a:t>face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305" dirty="0">
                <a:solidFill>
                  <a:srgbClr val="FFFFFF"/>
                </a:solidFill>
                <a:latin typeface="Calibri"/>
                <a:cs typeface="Calibri"/>
              </a:rPr>
              <a:t>using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pipeline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300" dirty="0">
                <a:solidFill>
                  <a:srgbClr val="FFFFFF"/>
                </a:solidFill>
                <a:latin typeface="Calibri"/>
                <a:cs typeface="Calibri"/>
              </a:rPr>
              <a:t>which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29" dirty="0">
                <a:solidFill>
                  <a:srgbClr val="FFFFFF"/>
                </a:solidFill>
                <a:latin typeface="Calibri"/>
                <a:cs typeface="Calibri"/>
              </a:rPr>
              <a:t>were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10" dirty="0">
                <a:solidFill>
                  <a:srgbClr val="FFFFFF"/>
                </a:solidFill>
                <a:latin typeface="Calibri"/>
                <a:cs typeface="Calibri"/>
              </a:rPr>
              <a:t>already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ﬁne- </a:t>
            </a:r>
            <a:r>
              <a:rPr sz="2400" spc="285" dirty="0">
                <a:solidFill>
                  <a:srgbClr val="FFFFFF"/>
                </a:solidFill>
                <a:latin typeface="Calibri"/>
                <a:cs typeface="Calibri"/>
              </a:rPr>
              <a:t>tuned</a:t>
            </a:r>
            <a:r>
              <a:rPr sz="24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4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00" dirty="0">
                <a:solidFill>
                  <a:srgbClr val="FFFFFF"/>
                </a:solidFill>
                <a:latin typeface="Calibri"/>
                <a:cs typeface="Calibri"/>
              </a:rPr>
              <a:t>related</a:t>
            </a:r>
            <a:r>
              <a:rPr sz="24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70" dirty="0">
                <a:solidFill>
                  <a:srgbClr val="FFFFFF"/>
                </a:solidFill>
                <a:latin typeface="Calibri"/>
                <a:cs typeface="Calibri"/>
              </a:rPr>
              <a:t>work.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24207" y="6714101"/>
            <a:ext cx="2865669" cy="263779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17086" y="6702619"/>
            <a:ext cx="2647949" cy="264794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02149" y="1148181"/>
            <a:ext cx="10846015" cy="2184572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4443730" marR="5080" indent="-4431665">
              <a:lnSpc>
                <a:spcPts val="5630"/>
              </a:lnSpc>
              <a:spcBef>
                <a:spcPts val="235"/>
              </a:spcBef>
            </a:pPr>
            <a:r>
              <a:rPr sz="4700" spc="969" dirty="0">
                <a:latin typeface="Bell MT" panose="02020503060305020303" pitchFamily="18" charset="0"/>
              </a:rPr>
              <a:t>WHY</a:t>
            </a:r>
            <a:r>
              <a:rPr sz="4700" spc="320" dirty="0">
                <a:latin typeface="Bell MT" panose="02020503060305020303" pitchFamily="18" charset="0"/>
              </a:rPr>
              <a:t> </a:t>
            </a:r>
            <a:r>
              <a:rPr sz="4700" spc="670" dirty="0">
                <a:latin typeface="Bell MT" panose="02020503060305020303" pitchFamily="18" charset="0"/>
              </a:rPr>
              <a:t>GRAMMARLY</a:t>
            </a:r>
            <a:r>
              <a:rPr sz="4700" spc="325" dirty="0">
                <a:latin typeface="Bell MT" panose="02020503060305020303" pitchFamily="18" charset="0"/>
              </a:rPr>
              <a:t> </a:t>
            </a:r>
            <a:r>
              <a:rPr sz="4700" spc="750" dirty="0">
                <a:latin typeface="Bell MT" panose="02020503060305020303" pitchFamily="18" charset="0"/>
              </a:rPr>
              <a:t>COEDIT</a:t>
            </a:r>
            <a:r>
              <a:rPr lang="en-US" sz="4700" spc="325" dirty="0">
                <a:latin typeface="Bell MT" panose="02020503060305020303" pitchFamily="18" charset="0"/>
              </a:rPr>
              <a:t> </a:t>
            </a:r>
            <a:r>
              <a:rPr sz="4700" spc="750" dirty="0">
                <a:latin typeface="Bell MT" panose="02020503060305020303" pitchFamily="18" charset="0"/>
              </a:rPr>
              <a:t>DATASET</a:t>
            </a:r>
            <a:r>
              <a:rPr lang="en-US" sz="4700" spc="750" dirty="0">
                <a:latin typeface="Bell MT" panose="02020503060305020303" pitchFamily="18" charset="0"/>
              </a:rPr>
              <a:t> IS</a:t>
            </a:r>
            <a:r>
              <a:rPr sz="4700" spc="325" dirty="0">
                <a:latin typeface="Bell MT" panose="02020503060305020303" pitchFamily="18" charset="0"/>
              </a:rPr>
              <a:t> </a:t>
            </a:r>
            <a:r>
              <a:rPr sz="4700" spc="795" dirty="0">
                <a:latin typeface="Bell MT" panose="02020503060305020303" pitchFamily="18" charset="0"/>
              </a:rPr>
              <a:t>CHOOSEN?</a:t>
            </a:r>
            <a:endParaRPr sz="4700" dirty="0">
              <a:latin typeface="Bell MT" panose="02020503060305020303" pitchFamily="18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00099"/>
              </a:lnSpc>
              <a:spcBef>
                <a:spcPts val="95"/>
              </a:spcBef>
            </a:pPr>
            <a:r>
              <a:rPr spc="200" dirty="0"/>
              <a:t>First</a:t>
            </a:r>
            <a:r>
              <a:rPr spc="225" dirty="0"/>
              <a:t> </a:t>
            </a:r>
            <a:r>
              <a:rPr spc="295" dirty="0"/>
              <a:t>we</a:t>
            </a:r>
            <a:r>
              <a:rPr spc="225" dirty="0"/>
              <a:t> </a:t>
            </a:r>
            <a:r>
              <a:rPr spc="190" dirty="0"/>
              <a:t>tried</a:t>
            </a:r>
            <a:r>
              <a:rPr spc="229" dirty="0"/>
              <a:t> </a:t>
            </a:r>
            <a:r>
              <a:rPr spc="305" dirty="0"/>
              <a:t>using</a:t>
            </a:r>
            <a:r>
              <a:rPr spc="225" dirty="0"/>
              <a:t> </a:t>
            </a:r>
            <a:r>
              <a:rPr spc="235" dirty="0"/>
              <a:t>datasets</a:t>
            </a:r>
            <a:r>
              <a:rPr spc="225" dirty="0"/>
              <a:t> </a:t>
            </a:r>
            <a:r>
              <a:rPr spc="250" dirty="0"/>
              <a:t>from</a:t>
            </a:r>
            <a:r>
              <a:rPr spc="229" dirty="0"/>
              <a:t> </a:t>
            </a:r>
            <a:r>
              <a:rPr spc="325" dirty="0"/>
              <a:t>kaggle</a:t>
            </a:r>
            <a:r>
              <a:rPr spc="225" dirty="0"/>
              <a:t> </a:t>
            </a:r>
            <a:r>
              <a:rPr spc="285" dirty="0"/>
              <a:t>but</a:t>
            </a:r>
            <a:r>
              <a:rPr spc="229" dirty="0"/>
              <a:t> </a:t>
            </a:r>
            <a:r>
              <a:rPr spc="240" dirty="0"/>
              <a:t>they</a:t>
            </a:r>
            <a:r>
              <a:rPr spc="225" dirty="0"/>
              <a:t> </a:t>
            </a:r>
            <a:r>
              <a:rPr spc="265" dirty="0"/>
              <a:t>did</a:t>
            </a:r>
            <a:r>
              <a:rPr spc="225" dirty="0"/>
              <a:t> not </a:t>
            </a:r>
            <a:r>
              <a:rPr spc="250" dirty="0"/>
              <a:t>contain</a:t>
            </a:r>
            <a:r>
              <a:rPr spc="420" dirty="0"/>
              <a:t> </a:t>
            </a:r>
            <a:r>
              <a:rPr spc="240" dirty="0"/>
              <a:t>large</a:t>
            </a:r>
            <a:r>
              <a:rPr spc="420" dirty="0"/>
              <a:t> </a:t>
            </a:r>
            <a:r>
              <a:rPr spc="260" dirty="0"/>
              <a:t>data</a:t>
            </a:r>
            <a:r>
              <a:rPr spc="425" dirty="0"/>
              <a:t> </a:t>
            </a:r>
            <a:r>
              <a:rPr spc="315" dirty="0"/>
              <a:t>and</a:t>
            </a:r>
            <a:r>
              <a:rPr spc="420" dirty="0"/>
              <a:t> </a:t>
            </a:r>
            <a:r>
              <a:rPr spc="229" dirty="0"/>
              <a:t>were</a:t>
            </a:r>
            <a:r>
              <a:rPr spc="425" dirty="0"/>
              <a:t> </a:t>
            </a:r>
            <a:r>
              <a:rPr spc="250" dirty="0"/>
              <a:t>not</a:t>
            </a:r>
            <a:r>
              <a:rPr spc="420" dirty="0"/>
              <a:t> </a:t>
            </a:r>
            <a:r>
              <a:rPr spc="290" dirty="0"/>
              <a:t>giving</a:t>
            </a:r>
            <a:r>
              <a:rPr spc="420" dirty="0"/>
              <a:t> </a:t>
            </a:r>
            <a:r>
              <a:rPr spc="260" dirty="0"/>
              <a:t>expected</a:t>
            </a:r>
            <a:r>
              <a:rPr spc="425" dirty="0"/>
              <a:t> </a:t>
            </a:r>
            <a:r>
              <a:rPr spc="204" dirty="0"/>
              <a:t>output. </a:t>
            </a:r>
            <a:r>
              <a:rPr spc="280" dirty="0"/>
              <a:t>Then</a:t>
            </a:r>
            <a:r>
              <a:rPr spc="170" dirty="0"/>
              <a:t>  </a:t>
            </a:r>
            <a:r>
              <a:rPr spc="295" dirty="0"/>
              <a:t>we</a:t>
            </a:r>
            <a:r>
              <a:rPr spc="175" dirty="0"/>
              <a:t>  </a:t>
            </a:r>
            <a:r>
              <a:rPr spc="290" dirty="0"/>
              <a:t>used</a:t>
            </a:r>
            <a:r>
              <a:rPr spc="170" dirty="0"/>
              <a:t>  </a:t>
            </a:r>
            <a:r>
              <a:rPr spc="235" dirty="0"/>
              <a:t>datasets</a:t>
            </a:r>
            <a:r>
              <a:rPr spc="175" dirty="0"/>
              <a:t>  </a:t>
            </a:r>
            <a:r>
              <a:rPr spc="315" dirty="0"/>
              <a:t>CoNLL-</a:t>
            </a:r>
            <a:r>
              <a:rPr spc="95" dirty="0"/>
              <a:t>2014,</a:t>
            </a:r>
            <a:r>
              <a:rPr spc="170" dirty="0"/>
              <a:t>  </a:t>
            </a:r>
            <a:r>
              <a:rPr spc="220" dirty="0"/>
              <a:t>lesyarun</a:t>
            </a:r>
            <a:r>
              <a:rPr spc="175" dirty="0"/>
              <a:t>  </a:t>
            </a:r>
            <a:r>
              <a:rPr spc="315" dirty="0"/>
              <a:t>c4</a:t>
            </a:r>
            <a:r>
              <a:rPr spc="175" dirty="0"/>
              <a:t>  </a:t>
            </a:r>
            <a:r>
              <a:rPr spc="350" dirty="0"/>
              <a:t>200m </a:t>
            </a:r>
            <a:r>
              <a:rPr spc="260" dirty="0"/>
              <a:t>gec,</a:t>
            </a:r>
            <a:r>
              <a:rPr spc="215" dirty="0"/>
              <a:t> </a:t>
            </a:r>
            <a:r>
              <a:rPr spc="155" dirty="0"/>
              <a:t>liweli</a:t>
            </a:r>
            <a:r>
              <a:rPr spc="215" dirty="0"/>
              <a:t> </a:t>
            </a:r>
            <a:r>
              <a:rPr spc="315" dirty="0"/>
              <a:t>c4</a:t>
            </a:r>
            <a:r>
              <a:rPr spc="220" dirty="0"/>
              <a:t> </a:t>
            </a:r>
            <a:r>
              <a:rPr spc="280" dirty="0"/>
              <a:t>200m,</a:t>
            </a:r>
            <a:r>
              <a:rPr spc="215" dirty="0"/>
              <a:t> </a:t>
            </a:r>
            <a:r>
              <a:rPr spc="175" dirty="0"/>
              <a:t>train</a:t>
            </a:r>
            <a:r>
              <a:rPr spc="220" dirty="0"/>
              <a:t> </a:t>
            </a:r>
            <a:r>
              <a:rPr spc="185" dirty="0"/>
              <a:t>100k</a:t>
            </a:r>
            <a:r>
              <a:rPr spc="215" dirty="0"/>
              <a:t> </a:t>
            </a:r>
            <a:r>
              <a:rPr spc="190" dirty="0"/>
              <a:t>test</a:t>
            </a:r>
            <a:r>
              <a:rPr spc="220" dirty="0"/>
              <a:t> </a:t>
            </a:r>
            <a:r>
              <a:rPr spc="135" dirty="0"/>
              <a:t>25k,</a:t>
            </a:r>
            <a:r>
              <a:rPr spc="215" dirty="0"/>
              <a:t> </a:t>
            </a:r>
            <a:r>
              <a:rPr spc="180" dirty="0"/>
              <a:t>jﬂeg,</a:t>
            </a:r>
            <a:r>
              <a:rPr spc="220" dirty="0"/>
              <a:t> </a:t>
            </a:r>
            <a:r>
              <a:rPr spc="285" dirty="0"/>
              <a:t>but</a:t>
            </a:r>
            <a:r>
              <a:rPr spc="215" dirty="0"/>
              <a:t> </a:t>
            </a:r>
            <a:r>
              <a:rPr spc="295" dirty="0"/>
              <a:t>we</a:t>
            </a:r>
            <a:r>
              <a:rPr spc="220" dirty="0"/>
              <a:t> </a:t>
            </a:r>
            <a:r>
              <a:rPr spc="204" dirty="0"/>
              <a:t>didn't </a:t>
            </a:r>
            <a:r>
              <a:rPr spc="265" dirty="0"/>
              <a:t>choose</a:t>
            </a:r>
            <a:r>
              <a:rPr spc="295" dirty="0"/>
              <a:t>  </a:t>
            </a:r>
            <a:r>
              <a:rPr spc="210" dirty="0"/>
              <a:t>this</a:t>
            </a:r>
            <a:r>
              <a:rPr spc="295" dirty="0"/>
              <a:t>  </a:t>
            </a:r>
            <a:r>
              <a:rPr spc="285" dirty="0"/>
              <a:t>because</a:t>
            </a:r>
            <a:r>
              <a:rPr spc="295" dirty="0"/>
              <a:t>  ram</a:t>
            </a:r>
            <a:r>
              <a:rPr spc="300" dirty="0"/>
              <a:t>  </a:t>
            </a:r>
            <a:r>
              <a:rPr spc="275" dirty="0"/>
              <a:t>was</a:t>
            </a:r>
            <a:r>
              <a:rPr spc="295" dirty="0"/>
              <a:t>  </a:t>
            </a:r>
            <a:r>
              <a:rPr spc="270" dirty="0"/>
              <a:t>crashing</a:t>
            </a:r>
            <a:r>
              <a:rPr spc="295" dirty="0"/>
              <a:t>  </a:t>
            </a:r>
            <a:r>
              <a:rPr spc="229" dirty="0"/>
              <a:t>while</a:t>
            </a:r>
            <a:r>
              <a:rPr spc="300" dirty="0"/>
              <a:t>  </a:t>
            </a:r>
            <a:r>
              <a:rPr spc="215" dirty="0"/>
              <a:t>training </a:t>
            </a:r>
            <a:r>
              <a:rPr spc="250" dirty="0"/>
              <a:t>them.</a:t>
            </a:r>
            <a:r>
              <a:rPr spc="150" dirty="0"/>
              <a:t> </a:t>
            </a:r>
            <a:r>
              <a:rPr spc="210" dirty="0"/>
              <a:t>Plus,</a:t>
            </a:r>
            <a:r>
              <a:rPr spc="155" dirty="0"/>
              <a:t> </a:t>
            </a:r>
            <a:r>
              <a:rPr spc="210" dirty="0"/>
              <a:t>this</a:t>
            </a:r>
            <a:r>
              <a:rPr spc="155" dirty="0"/>
              <a:t> </a:t>
            </a:r>
            <a:r>
              <a:rPr spc="295" dirty="0"/>
              <a:t>grammarly</a:t>
            </a:r>
            <a:r>
              <a:rPr spc="150" dirty="0"/>
              <a:t> </a:t>
            </a:r>
            <a:r>
              <a:rPr spc="235" dirty="0"/>
              <a:t>coedit</a:t>
            </a:r>
            <a:r>
              <a:rPr spc="155" dirty="0"/>
              <a:t> </a:t>
            </a:r>
            <a:r>
              <a:rPr spc="235" dirty="0"/>
              <a:t>dataset</a:t>
            </a:r>
            <a:r>
              <a:rPr spc="155" dirty="0"/>
              <a:t> </a:t>
            </a:r>
            <a:r>
              <a:rPr spc="265" dirty="0"/>
              <a:t>contained</a:t>
            </a:r>
            <a:r>
              <a:rPr spc="155" dirty="0"/>
              <a:t> </a:t>
            </a:r>
            <a:r>
              <a:rPr spc="215" dirty="0"/>
              <a:t>other </a:t>
            </a:r>
            <a:r>
              <a:rPr spc="245" dirty="0"/>
              <a:t>task</a:t>
            </a:r>
            <a:r>
              <a:rPr spc="150" dirty="0"/>
              <a:t>  </a:t>
            </a:r>
            <a:r>
              <a:rPr spc="200" dirty="0"/>
              <a:t>also</a:t>
            </a:r>
            <a:r>
              <a:rPr spc="155" dirty="0"/>
              <a:t>  </a:t>
            </a:r>
            <a:r>
              <a:rPr spc="175" dirty="0"/>
              <a:t>like</a:t>
            </a:r>
            <a:r>
              <a:rPr spc="155" dirty="0"/>
              <a:t>  </a:t>
            </a:r>
            <a:r>
              <a:rPr spc="190" dirty="0"/>
              <a:t>neutralization,</a:t>
            </a:r>
            <a:r>
              <a:rPr spc="155" dirty="0"/>
              <a:t>  </a:t>
            </a:r>
            <a:r>
              <a:rPr spc="210" dirty="0"/>
              <a:t>simpliﬁcation,</a:t>
            </a:r>
            <a:r>
              <a:rPr spc="155" dirty="0"/>
              <a:t>  </a:t>
            </a:r>
            <a:r>
              <a:rPr spc="240" dirty="0"/>
              <a:t>paraphrasing </a:t>
            </a:r>
            <a:r>
              <a:rPr spc="260" dirty="0"/>
              <a:t>the</a:t>
            </a:r>
            <a:r>
              <a:rPr spc="85" dirty="0"/>
              <a:t> </a:t>
            </a:r>
            <a:r>
              <a:rPr spc="105" dirty="0"/>
              <a:t>text.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21533" y="1133322"/>
            <a:ext cx="15115617" cy="814966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5200" spc="1040" dirty="0">
                <a:latin typeface="Bell MT" panose="02020503060305020303" pitchFamily="18" charset="0"/>
              </a:rPr>
              <a:t>HOW</a:t>
            </a:r>
            <a:r>
              <a:rPr sz="5200" spc="345" dirty="0">
                <a:latin typeface="Bell MT" panose="02020503060305020303" pitchFamily="18" charset="0"/>
              </a:rPr>
              <a:t> </a:t>
            </a:r>
            <a:r>
              <a:rPr sz="5200" spc="755" dirty="0">
                <a:latin typeface="Bell MT" panose="02020503060305020303" pitchFamily="18" charset="0"/>
              </a:rPr>
              <a:t>CUSTOM</a:t>
            </a:r>
            <a:r>
              <a:rPr sz="5200" spc="345" dirty="0">
                <a:latin typeface="Bell MT" panose="02020503060305020303" pitchFamily="18" charset="0"/>
              </a:rPr>
              <a:t> </a:t>
            </a:r>
            <a:r>
              <a:rPr sz="5200" spc="825" dirty="0">
                <a:latin typeface="Bell MT" panose="02020503060305020303" pitchFamily="18" charset="0"/>
              </a:rPr>
              <a:t>DATASET</a:t>
            </a:r>
            <a:r>
              <a:rPr sz="5200" spc="345" dirty="0">
                <a:latin typeface="Bell MT" panose="02020503060305020303" pitchFamily="18" charset="0"/>
              </a:rPr>
              <a:t> </a:t>
            </a:r>
            <a:r>
              <a:rPr sz="5200" spc="1035" dirty="0">
                <a:latin typeface="Bell MT" panose="02020503060305020303" pitchFamily="18" charset="0"/>
              </a:rPr>
              <a:t>WAS</a:t>
            </a:r>
            <a:r>
              <a:rPr lang="en-US" sz="5200" spc="1035" dirty="0">
                <a:latin typeface="Bell MT" panose="02020503060305020303" pitchFamily="18" charset="0"/>
              </a:rPr>
              <a:t> </a:t>
            </a:r>
            <a:r>
              <a:rPr sz="5200" spc="805" dirty="0">
                <a:latin typeface="Bell MT" panose="02020503060305020303" pitchFamily="18" charset="0"/>
              </a:rPr>
              <a:t>MADE</a:t>
            </a:r>
            <a:endParaRPr sz="5200" dirty="0">
              <a:latin typeface="Bell MT" panose="02020503060305020303" pitchFamily="18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266829" y="2758796"/>
            <a:ext cx="10855960" cy="17919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99900"/>
              </a:lnSpc>
              <a:spcBef>
                <a:spcPts val="105"/>
              </a:spcBef>
            </a:pPr>
            <a:r>
              <a:rPr sz="2900" spc="315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900" spc="4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305" dirty="0">
                <a:solidFill>
                  <a:srgbClr val="FFFFFF"/>
                </a:solidFill>
                <a:latin typeface="Calibri"/>
                <a:cs typeface="Calibri"/>
              </a:rPr>
              <a:t>sentences</a:t>
            </a:r>
            <a:r>
              <a:rPr sz="2900" spc="4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275" dirty="0">
                <a:solidFill>
                  <a:srgbClr val="FFFFFF"/>
                </a:solidFill>
                <a:latin typeface="Calibri"/>
                <a:cs typeface="Calibri"/>
              </a:rPr>
              <a:t>were</a:t>
            </a:r>
            <a:r>
              <a:rPr sz="2900" spc="4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310" dirty="0">
                <a:solidFill>
                  <a:srgbClr val="FFFFFF"/>
                </a:solidFill>
                <a:latin typeface="Calibri"/>
                <a:cs typeface="Calibri"/>
              </a:rPr>
              <a:t>searched</a:t>
            </a:r>
            <a:r>
              <a:rPr sz="2900" spc="4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305" dirty="0">
                <a:solidFill>
                  <a:srgbClr val="FFFFFF"/>
                </a:solidFill>
                <a:latin typeface="Calibri"/>
                <a:cs typeface="Calibri"/>
              </a:rPr>
              <a:t>from</a:t>
            </a:r>
            <a:r>
              <a:rPr sz="2900" spc="4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240" dirty="0">
                <a:solidFill>
                  <a:srgbClr val="FFFFFF"/>
                </a:solidFill>
                <a:latin typeface="Calibri"/>
                <a:cs typeface="Calibri"/>
              </a:rPr>
              <a:t>various</a:t>
            </a:r>
            <a:r>
              <a:rPr sz="2900" spc="4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315" dirty="0">
                <a:solidFill>
                  <a:srgbClr val="FFFFFF"/>
                </a:solidFill>
                <a:latin typeface="Calibri"/>
                <a:cs typeface="Calibri"/>
              </a:rPr>
              <a:t>english</a:t>
            </a:r>
            <a:r>
              <a:rPr sz="2900" spc="4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240" dirty="0">
                <a:solidFill>
                  <a:srgbClr val="FFFFFF"/>
                </a:solidFill>
                <a:latin typeface="Calibri"/>
                <a:cs typeface="Calibri"/>
              </a:rPr>
              <a:t>books, </a:t>
            </a:r>
            <a:r>
              <a:rPr sz="2900" spc="270" dirty="0">
                <a:solidFill>
                  <a:srgbClr val="FFFFFF"/>
                </a:solidFill>
                <a:latin typeface="Calibri"/>
                <a:cs typeface="Calibri"/>
              </a:rPr>
              <a:t>There</a:t>
            </a:r>
            <a:r>
              <a:rPr sz="2900" spc="16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900" spc="275" dirty="0">
                <a:solidFill>
                  <a:srgbClr val="FFFFFF"/>
                </a:solidFill>
                <a:latin typeface="Calibri"/>
                <a:cs typeface="Calibri"/>
              </a:rPr>
              <a:t>were</a:t>
            </a:r>
            <a:r>
              <a:rPr sz="290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900" spc="240" dirty="0">
                <a:solidFill>
                  <a:srgbClr val="FFFFFF"/>
                </a:solidFill>
                <a:latin typeface="Calibri"/>
                <a:cs typeface="Calibri"/>
              </a:rPr>
              <a:t>exercise</a:t>
            </a:r>
            <a:r>
              <a:rPr sz="290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900" spc="330" dirty="0">
                <a:solidFill>
                  <a:srgbClr val="FFFFFF"/>
                </a:solidFill>
                <a:latin typeface="Calibri"/>
                <a:cs typeface="Calibri"/>
              </a:rPr>
              <a:t>regarding</a:t>
            </a:r>
            <a:r>
              <a:rPr sz="290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900" spc="365" dirty="0">
                <a:solidFill>
                  <a:srgbClr val="FFFFFF"/>
                </a:solidFill>
                <a:latin typeface="Calibri"/>
                <a:cs typeface="Calibri"/>
              </a:rPr>
              <a:t>ﬁnding</a:t>
            </a:r>
            <a:r>
              <a:rPr sz="290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900" spc="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900" spc="16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900" spc="340" dirty="0">
                <a:solidFill>
                  <a:srgbClr val="FFFFFF"/>
                </a:solidFill>
                <a:latin typeface="Calibri"/>
                <a:cs typeface="Calibri"/>
              </a:rPr>
              <a:t>grammatical </a:t>
            </a:r>
            <a:r>
              <a:rPr sz="2900" spc="185" dirty="0">
                <a:solidFill>
                  <a:srgbClr val="FFFFFF"/>
                </a:solidFill>
                <a:latin typeface="Calibri"/>
                <a:cs typeface="Calibri"/>
              </a:rPr>
              <a:t>error</a:t>
            </a:r>
            <a:r>
              <a:rPr sz="2900" spc="5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265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2900" spc="5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900" spc="5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305" dirty="0">
                <a:solidFill>
                  <a:srgbClr val="FFFFFF"/>
                </a:solidFill>
                <a:latin typeface="Calibri"/>
                <a:cs typeface="Calibri"/>
              </a:rPr>
              <a:t>sentences</a:t>
            </a:r>
            <a:r>
              <a:rPr sz="2900" spc="509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39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90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330" dirty="0">
                <a:solidFill>
                  <a:srgbClr val="FFFFFF"/>
                </a:solidFill>
                <a:latin typeface="Calibri"/>
                <a:cs typeface="Calibri"/>
              </a:rPr>
              <a:t>then</a:t>
            </a:r>
            <a:r>
              <a:rPr sz="2900" spc="5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150" dirty="0">
                <a:solidFill>
                  <a:srgbClr val="FFFFFF"/>
                </a:solidFill>
                <a:latin typeface="Calibri"/>
                <a:cs typeface="Calibri"/>
              </a:rPr>
              <a:t>it</a:t>
            </a:r>
            <a:r>
              <a:rPr sz="2900" spc="5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330" dirty="0">
                <a:solidFill>
                  <a:srgbClr val="FFFFFF"/>
                </a:solidFill>
                <a:latin typeface="Calibri"/>
                <a:cs typeface="Calibri"/>
              </a:rPr>
              <a:t>was</a:t>
            </a:r>
            <a:r>
              <a:rPr sz="2900" spc="509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450" dirty="0">
                <a:solidFill>
                  <a:srgbClr val="FFFFFF"/>
                </a:solidFill>
                <a:latin typeface="Calibri"/>
                <a:cs typeface="Calibri"/>
              </a:rPr>
              <a:t>made</a:t>
            </a:r>
            <a:r>
              <a:rPr sz="290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235" dirty="0">
                <a:solidFill>
                  <a:srgbClr val="FFFFFF"/>
                </a:solidFill>
                <a:latin typeface="Calibri"/>
                <a:cs typeface="Calibri"/>
              </a:rPr>
              <a:t>into</a:t>
            </a:r>
            <a:r>
              <a:rPr sz="2900" spc="5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295" dirty="0">
                <a:solidFill>
                  <a:srgbClr val="FFFFFF"/>
                </a:solidFill>
                <a:latin typeface="Calibri"/>
                <a:cs typeface="Calibri"/>
              </a:rPr>
              <a:t>csv</a:t>
            </a:r>
            <a:r>
              <a:rPr sz="2900" spc="5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180" dirty="0">
                <a:solidFill>
                  <a:srgbClr val="FFFFFF"/>
                </a:solidFill>
                <a:latin typeface="Calibri"/>
                <a:cs typeface="Calibri"/>
              </a:rPr>
              <a:t>ﬁle </a:t>
            </a:r>
            <a:r>
              <a:rPr sz="2900" spc="39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9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330" dirty="0">
                <a:solidFill>
                  <a:srgbClr val="FFFFFF"/>
                </a:solidFill>
                <a:latin typeface="Calibri"/>
                <a:cs typeface="Calibri"/>
              </a:rPr>
              <a:t>then</a:t>
            </a:r>
            <a:r>
              <a:rPr sz="29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350" dirty="0">
                <a:solidFill>
                  <a:srgbClr val="FFFFFF"/>
                </a:solidFill>
                <a:latin typeface="Calibri"/>
                <a:cs typeface="Calibri"/>
              </a:rPr>
              <a:t>used</a:t>
            </a:r>
            <a:r>
              <a:rPr sz="290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16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9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270" dirty="0">
                <a:solidFill>
                  <a:srgbClr val="FFFFFF"/>
                </a:solidFill>
                <a:latin typeface="Calibri"/>
                <a:cs typeface="Calibri"/>
              </a:rPr>
              <a:t>training</a:t>
            </a:r>
            <a:r>
              <a:rPr sz="290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900" spc="254" dirty="0">
                <a:solidFill>
                  <a:srgbClr val="FFFFFF"/>
                </a:solidFill>
                <a:latin typeface="Calibri"/>
                <a:cs typeface="Calibri"/>
              </a:rPr>
              <a:t>purposes.</a:t>
            </a:r>
            <a:endParaRPr sz="29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80114" y="4875602"/>
            <a:ext cx="11496674" cy="5181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7235" y="1007199"/>
            <a:ext cx="444563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615" dirty="0"/>
              <a:t>FINE-</a:t>
            </a:r>
            <a:r>
              <a:rPr sz="4800" spc="310" dirty="0"/>
              <a:t> </a:t>
            </a:r>
            <a:r>
              <a:rPr sz="4800" spc="580" dirty="0"/>
              <a:t>TUNING</a:t>
            </a:r>
            <a:endParaRPr sz="4800"/>
          </a:p>
        </p:txBody>
      </p:sp>
      <p:sp>
        <p:nvSpPr>
          <p:cNvPr id="4" name="object 4"/>
          <p:cNvSpPr txBox="1"/>
          <p:nvPr/>
        </p:nvSpPr>
        <p:spPr>
          <a:xfrm>
            <a:off x="1956295" y="2402014"/>
            <a:ext cx="6404610" cy="26149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90"/>
              </a:spcBef>
            </a:pP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ﬁne-</a:t>
            </a:r>
            <a:r>
              <a:rPr sz="2400" spc="310" dirty="0">
                <a:solidFill>
                  <a:srgbClr val="FFFFFF"/>
                </a:solidFill>
                <a:latin typeface="Calibri"/>
                <a:cs typeface="Calibri"/>
              </a:rPr>
              <a:t>tuning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65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45" dirty="0">
                <a:solidFill>
                  <a:srgbClr val="FFFFFF"/>
                </a:solidFill>
                <a:latin typeface="Calibri"/>
                <a:cs typeface="Calibri"/>
              </a:rPr>
              <a:t>coedit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50" dirty="0">
                <a:solidFill>
                  <a:srgbClr val="FFFFFF"/>
                </a:solidFill>
                <a:latin typeface="Calibri"/>
                <a:cs typeface="Calibri"/>
              </a:rPr>
              <a:t>dataset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70" dirty="0">
                <a:solidFill>
                  <a:srgbClr val="FFFFFF"/>
                </a:solidFill>
                <a:latin typeface="Calibri"/>
                <a:cs typeface="Calibri"/>
              </a:rPr>
              <a:t>was </a:t>
            </a:r>
            <a:r>
              <a:rPr sz="2400" spc="204" dirty="0">
                <a:solidFill>
                  <a:srgbClr val="FFFFFF"/>
                </a:solidFill>
                <a:latin typeface="Calibri"/>
                <a:cs typeface="Calibri"/>
              </a:rPr>
              <a:t>directly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85" dirty="0">
                <a:solidFill>
                  <a:srgbClr val="FFFFFF"/>
                </a:solidFill>
                <a:latin typeface="Calibri"/>
                <a:cs typeface="Calibri"/>
              </a:rPr>
              <a:t>imported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65" dirty="0">
                <a:solidFill>
                  <a:srgbClr val="FFFFFF"/>
                </a:solidFill>
                <a:latin typeface="Calibri"/>
                <a:cs typeface="Calibri"/>
              </a:rPr>
              <a:t>from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90" dirty="0">
                <a:solidFill>
                  <a:srgbClr val="FFFFFF"/>
                </a:solidFill>
                <a:latin typeface="Calibri"/>
                <a:cs typeface="Calibri"/>
              </a:rPr>
              <a:t>hugging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face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-50" dirty="0">
                <a:solidFill>
                  <a:srgbClr val="FFFFFF"/>
                </a:solidFill>
                <a:latin typeface="Calibri"/>
                <a:cs typeface="Calibri"/>
              </a:rPr>
              <a:t>, </a:t>
            </a:r>
            <a:r>
              <a:rPr sz="2400" spc="290" dirty="0">
                <a:solidFill>
                  <a:srgbClr val="FFFFFF"/>
                </a:solidFill>
                <a:latin typeface="Calibri"/>
                <a:cs typeface="Calibri"/>
              </a:rPr>
              <a:t>then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70" dirty="0">
                <a:solidFill>
                  <a:srgbClr val="FFFFFF"/>
                </a:solidFill>
                <a:latin typeface="Calibri"/>
                <a:cs typeface="Calibri"/>
              </a:rPr>
              <a:t>data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95" dirty="0">
                <a:solidFill>
                  <a:srgbClr val="FFFFFF"/>
                </a:solidFill>
                <a:latin typeface="Calibri"/>
                <a:cs typeface="Calibri"/>
              </a:rPr>
              <a:t>was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60" dirty="0">
                <a:solidFill>
                  <a:srgbClr val="FFFFFF"/>
                </a:solidFill>
                <a:latin typeface="Calibri"/>
                <a:cs typeface="Calibri"/>
              </a:rPr>
              <a:t>preprocessed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3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65" dirty="0">
                <a:solidFill>
                  <a:srgbClr val="FFFFFF"/>
                </a:solidFill>
                <a:latin typeface="Calibri"/>
                <a:cs typeface="Calibri"/>
              </a:rPr>
              <a:t>padded. </a:t>
            </a:r>
            <a:r>
              <a:rPr sz="2400" spc="295" dirty="0">
                <a:solidFill>
                  <a:srgbClr val="FFFFFF"/>
                </a:solidFill>
                <a:latin typeface="Calibri"/>
                <a:cs typeface="Calibri"/>
              </a:rPr>
              <a:t>Then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65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tokenizer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3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20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70" dirty="0">
                <a:solidFill>
                  <a:srgbClr val="FFFFFF"/>
                </a:solidFill>
                <a:latin typeface="Calibri"/>
                <a:cs typeface="Calibri"/>
              </a:rPr>
              <a:t>was </a:t>
            </a:r>
            <a:r>
              <a:rPr sz="2400" spc="285" dirty="0">
                <a:solidFill>
                  <a:srgbClr val="FFFFFF"/>
                </a:solidFill>
                <a:latin typeface="Calibri"/>
                <a:cs typeface="Calibri"/>
              </a:rPr>
              <a:t>imported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65" dirty="0">
                <a:solidFill>
                  <a:srgbClr val="FFFFFF"/>
                </a:solidFill>
                <a:latin typeface="Calibri"/>
                <a:cs typeface="Calibri"/>
              </a:rPr>
              <a:t>from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90" dirty="0">
                <a:solidFill>
                  <a:srgbClr val="FFFFFF"/>
                </a:solidFill>
                <a:latin typeface="Calibri"/>
                <a:cs typeface="Calibri"/>
              </a:rPr>
              <a:t>hugging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face</a:t>
            </a:r>
            <a:r>
              <a:rPr sz="24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Calibri"/>
                <a:cs typeface="Calibri"/>
              </a:rPr>
              <a:t>library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1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2400" spc="170" dirty="0">
                <a:solidFill>
                  <a:srgbClr val="FFFFFF"/>
                </a:solidFill>
                <a:latin typeface="Calibri"/>
                <a:cs typeface="Calibri"/>
              </a:rPr>
              <a:t>after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54" dirty="0">
                <a:solidFill>
                  <a:srgbClr val="FFFFFF"/>
                </a:solidFill>
                <a:latin typeface="Calibri"/>
                <a:cs typeface="Calibri"/>
              </a:rPr>
              <a:t>ﬁne-tuning,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65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20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95" dirty="0">
                <a:solidFill>
                  <a:srgbClr val="FFFFFF"/>
                </a:solidFill>
                <a:latin typeface="Calibri"/>
                <a:cs typeface="Calibri"/>
              </a:rPr>
              <a:t>was</a:t>
            </a:r>
            <a:r>
              <a:rPr sz="24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Calibri"/>
                <a:cs typeface="Calibri"/>
              </a:rPr>
              <a:t>saved, </a:t>
            </a:r>
            <a:r>
              <a:rPr sz="2400" spc="145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4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315" dirty="0">
                <a:solidFill>
                  <a:srgbClr val="FFFFFF"/>
                </a:solidFill>
                <a:latin typeface="Calibri"/>
                <a:cs typeface="Calibri"/>
              </a:rPr>
              <a:t>using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35" dirty="0">
                <a:solidFill>
                  <a:srgbClr val="FFFFFF"/>
                </a:solidFill>
                <a:latin typeface="Calibri"/>
                <a:cs typeface="Calibri"/>
              </a:rPr>
              <a:t>it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4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20" dirty="0">
                <a:solidFill>
                  <a:srgbClr val="FFFFFF"/>
                </a:solidFill>
                <a:latin typeface="Calibri"/>
                <a:cs typeface="Calibri"/>
              </a:rPr>
              <a:t>future</a:t>
            </a:r>
            <a:r>
              <a:rPr sz="240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225" dirty="0">
                <a:solidFill>
                  <a:srgbClr val="FFFFFF"/>
                </a:solidFill>
                <a:latin typeface="Calibri"/>
                <a:cs typeface="Calibri"/>
              </a:rPr>
              <a:t>purposes.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48253" y="242584"/>
            <a:ext cx="7648574" cy="956071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5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21902" y="1111250"/>
            <a:ext cx="5656596" cy="1463221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 marR="5080">
              <a:lnSpc>
                <a:spcPts val="5630"/>
              </a:lnSpc>
              <a:spcBef>
                <a:spcPts val="210"/>
              </a:spcBef>
            </a:pPr>
            <a:r>
              <a:rPr sz="4700" spc="770" dirty="0">
                <a:latin typeface="Bell MT" panose="02020503060305020303" pitchFamily="18" charset="0"/>
              </a:rPr>
              <a:t>WORKING</a:t>
            </a:r>
            <a:r>
              <a:rPr sz="4700" spc="330" dirty="0">
                <a:latin typeface="Bell MT" panose="02020503060305020303" pitchFamily="18" charset="0"/>
              </a:rPr>
              <a:t> </a:t>
            </a:r>
            <a:r>
              <a:rPr sz="4700" spc="685" dirty="0">
                <a:latin typeface="Bell MT" panose="02020503060305020303" pitchFamily="18" charset="0"/>
              </a:rPr>
              <a:t>ON </a:t>
            </a:r>
            <a:r>
              <a:rPr sz="4700" spc="635" dirty="0">
                <a:latin typeface="Bell MT" panose="02020503060305020303" pitchFamily="18" charset="0"/>
              </a:rPr>
              <a:t>MODIFICATINS</a:t>
            </a:r>
            <a:endParaRPr sz="4700" dirty="0">
              <a:latin typeface="Bell MT" panose="02020503060305020303" pitchFamily="18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12379" y="3295606"/>
            <a:ext cx="6663055" cy="25501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67030" marR="5080" indent="-354965" algn="just">
              <a:lnSpc>
                <a:spcPct val="100600"/>
              </a:lnSpc>
              <a:spcBef>
                <a:spcPts val="110"/>
              </a:spcBef>
            </a:pPr>
            <a:r>
              <a:rPr lang="en-US" sz="2350" spc="190" dirty="0">
                <a:solidFill>
                  <a:srgbClr val="FFFFFF"/>
                </a:solidFill>
                <a:latin typeface="Calibri"/>
                <a:cs typeface="Calibri"/>
              </a:rPr>
              <a:t>   </a:t>
            </a:r>
            <a:r>
              <a:rPr sz="235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27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35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150" dirty="0">
                <a:solidFill>
                  <a:srgbClr val="FFFFFF"/>
                </a:solidFill>
                <a:latin typeface="Calibri"/>
                <a:cs typeface="Calibri"/>
              </a:rPr>
              <a:t>t5</a:t>
            </a:r>
            <a:r>
              <a:rPr sz="235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260" dirty="0">
                <a:solidFill>
                  <a:srgbClr val="FFFFFF"/>
                </a:solidFill>
                <a:latin typeface="Calibri"/>
                <a:cs typeface="Calibri"/>
              </a:rPr>
              <a:t>small</a:t>
            </a:r>
            <a:r>
              <a:rPr sz="2350" spc="17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315" dirty="0">
                <a:solidFill>
                  <a:srgbClr val="FFFFFF"/>
                </a:solidFill>
                <a:latin typeface="Calibri"/>
                <a:cs typeface="Calibri"/>
              </a:rPr>
              <a:t>model</a:t>
            </a:r>
            <a:r>
              <a:rPr sz="235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285" dirty="0">
                <a:solidFill>
                  <a:srgbClr val="FFFFFF"/>
                </a:solidFill>
                <a:latin typeface="Calibri"/>
                <a:cs typeface="Calibri"/>
              </a:rPr>
              <a:t>was</a:t>
            </a:r>
            <a:r>
              <a:rPr sz="235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250" dirty="0">
                <a:solidFill>
                  <a:srgbClr val="FFFFFF"/>
                </a:solidFill>
                <a:latin typeface="Calibri"/>
                <a:cs typeface="Calibri"/>
              </a:rPr>
              <a:t>ﬁne-</a:t>
            </a:r>
            <a:r>
              <a:rPr sz="2350" spc="300" dirty="0">
                <a:solidFill>
                  <a:srgbClr val="FFFFFF"/>
                </a:solidFill>
                <a:latin typeface="Calibri"/>
                <a:cs typeface="Calibri"/>
              </a:rPr>
              <a:t>tuned</a:t>
            </a:r>
            <a:r>
              <a:rPr sz="235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275" dirty="0">
                <a:solidFill>
                  <a:srgbClr val="FFFFFF"/>
                </a:solidFill>
                <a:latin typeface="Calibri"/>
                <a:cs typeface="Calibri"/>
              </a:rPr>
              <a:t>on </a:t>
            </a:r>
            <a:r>
              <a:rPr sz="2350" spc="26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350" spc="229" dirty="0">
                <a:solidFill>
                  <a:srgbClr val="FFFFFF"/>
                </a:solidFill>
                <a:latin typeface="Calibri"/>
                <a:cs typeface="Calibri"/>
              </a:rPr>
              <a:t>  following  </a:t>
            </a:r>
            <a:r>
              <a:rPr sz="2350" spc="250" dirty="0">
                <a:solidFill>
                  <a:srgbClr val="FFFFFF"/>
                </a:solidFill>
                <a:latin typeface="Calibri"/>
                <a:cs typeface="Calibri"/>
              </a:rPr>
              <a:t>parameters</a:t>
            </a:r>
            <a:r>
              <a:rPr sz="2350" spc="229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190" dirty="0">
                <a:solidFill>
                  <a:srgbClr val="FFFFFF"/>
                </a:solidFill>
                <a:latin typeface="Calibri"/>
                <a:cs typeface="Calibri"/>
              </a:rPr>
              <a:t>like</a:t>
            </a:r>
            <a:r>
              <a:rPr sz="2350" spc="229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250" dirty="0">
                <a:solidFill>
                  <a:srgbClr val="FFFFFF"/>
                </a:solidFill>
                <a:latin typeface="Calibri"/>
                <a:cs typeface="Calibri"/>
              </a:rPr>
              <a:t>standard learning</a:t>
            </a:r>
            <a:r>
              <a:rPr sz="235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160" dirty="0">
                <a:solidFill>
                  <a:srgbClr val="FFFFFF"/>
                </a:solidFill>
                <a:latin typeface="Calibri"/>
                <a:cs typeface="Calibri"/>
              </a:rPr>
              <a:t>rate</a:t>
            </a:r>
            <a:r>
              <a:rPr sz="235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285" dirty="0">
                <a:solidFill>
                  <a:srgbClr val="FFFFFF"/>
                </a:solidFill>
                <a:latin typeface="Calibri"/>
                <a:cs typeface="Calibri"/>
              </a:rPr>
              <a:t>was</a:t>
            </a:r>
            <a:r>
              <a:rPr sz="235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215" dirty="0">
                <a:solidFill>
                  <a:srgbClr val="FFFFFF"/>
                </a:solidFill>
                <a:latin typeface="Calibri"/>
                <a:cs typeface="Calibri"/>
              </a:rPr>
              <a:t>set</a:t>
            </a:r>
            <a:r>
              <a:rPr sz="235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33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35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310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350" spc="17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240" dirty="0">
                <a:solidFill>
                  <a:srgbClr val="FFFFFF"/>
                </a:solidFill>
                <a:latin typeface="Calibri"/>
                <a:cs typeface="Calibri"/>
              </a:rPr>
              <a:t>adjusted </a:t>
            </a:r>
            <a:r>
              <a:rPr sz="2350" spc="285" dirty="0">
                <a:solidFill>
                  <a:srgbClr val="FFFFFF"/>
                </a:solidFill>
                <a:latin typeface="Calibri"/>
                <a:cs typeface="Calibri"/>
              </a:rPr>
              <a:t>batch</a:t>
            </a:r>
            <a:r>
              <a:rPr sz="2350" spc="2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210" dirty="0">
                <a:solidFill>
                  <a:srgbClr val="FFFFFF"/>
                </a:solidFill>
                <a:latin typeface="Calibri"/>
                <a:cs typeface="Calibri"/>
              </a:rPr>
              <a:t>size</a:t>
            </a:r>
            <a:r>
              <a:rPr sz="2350" spc="2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185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350" spc="2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245" dirty="0">
                <a:solidFill>
                  <a:srgbClr val="FFFFFF"/>
                </a:solidFill>
                <a:latin typeface="Calibri"/>
                <a:cs typeface="Calibri"/>
              </a:rPr>
              <a:t>process</a:t>
            </a:r>
            <a:r>
              <a:rPr sz="2350" spc="2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254" dirty="0">
                <a:solidFill>
                  <a:srgbClr val="FFFFFF"/>
                </a:solidFill>
                <a:latin typeface="Calibri"/>
                <a:cs typeface="Calibri"/>
              </a:rPr>
              <a:t>multiple</a:t>
            </a:r>
            <a:r>
              <a:rPr sz="2350" spc="2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260" dirty="0">
                <a:solidFill>
                  <a:srgbClr val="FFFFFF"/>
                </a:solidFill>
                <a:latin typeface="Calibri"/>
                <a:cs typeface="Calibri"/>
              </a:rPr>
              <a:t>inputs</a:t>
            </a:r>
            <a:r>
              <a:rPr sz="2350" spc="2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305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2350" spc="260" dirty="0">
                <a:solidFill>
                  <a:srgbClr val="FFFFFF"/>
                </a:solidFill>
                <a:latin typeface="Calibri"/>
                <a:cs typeface="Calibri"/>
              </a:rPr>
              <a:t>improve</a:t>
            </a:r>
            <a:r>
              <a:rPr sz="2350" spc="330" dirty="0">
                <a:solidFill>
                  <a:srgbClr val="FFFFFF"/>
                </a:solidFill>
                <a:latin typeface="Calibri"/>
                <a:cs typeface="Calibri"/>
              </a:rPr>
              <a:t>   </a:t>
            </a:r>
            <a:r>
              <a:rPr sz="2350" spc="200" dirty="0">
                <a:solidFill>
                  <a:srgbClr val="FFFFFF"/>
                </a:solidFill>
                <a:latin typeface="Calibri"/>
                <a:cs typeface="Calibri"/>
              </a:rPr>
              <a:t>efﬁcency.</a:t>
            </a:r>
            <a:r>
              <a:rPr sz="2350" spc="335" dirty="0">
                <a:solidFill>
                  <a:srgbClr val="FFFFFF"/>
                </a:solidFill>
                <a:latin typeface="Calibri"/>
                <a:cs typeface="Calibri"/>
              </a:rPr>
              <a:t>   </a:t>
            </a:r>
            <a:r>
              <a:rPr sz="2350" spc="330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350" spc="325" dirty="0">
                <a:solidFill>
                  <a:srgbClr val="FFFFFF"/>
                </a:solidFill>
                <a:latin typeface="Calibri"/>
                <a:cs typeface="Calibri"/>
              </a:rPr>
              <a:t>   </a:t>
            </a:r>
            <a:r>
              <a:rPr sz="2350" spc="250" dirty="0">
                <a:solidFill>
                  <a:srgbClr val="FFFFFF"/>
                </a:solidFill>
                <a:latin typeface="Calibri"/>
                <a:cs typeface="Calibri"/>
              </a:rPr>
              <a:t>adjusted</a:t>
            </a:r>
            <a:r>
              <a:rPr sz="2350" spc="335" dirty="0">
                <a:solidFill>
                  <a:srgbClr val="FFFFFF"/>
                </a:solidFill>
                <a:latin typeface="Calibri"/>
                <a:cs typeface="Calibri"/>
              </a:rPr>
              <a:t>   </a:t>
            </a:r>
            <a:r>
              <a:rPr sz="2350" spc="235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2350" spc="290" dirty="0">
                <a:solidFill>
                  <a:srgbClr val="FFFFFF"/>
                </a:solidFill>
                <a:latin typeface="Calibri"/>
                <a:cs typeface="Calibri"/>
              </a:rPr>
              <a:t>weight</a:t>
            </a:r>
            <a:r>
              <a:rPr sz="2350" spc="11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285" dirty="0">
                <a:solidFill>
                  <a:srgbClr val="FFFFFF"/>
                </a:solidFill>
                <a:latin typeface="Calibri"/>
                <a:cs typeface="Calibri"/>
              </a:rPr>
              <a:t>decay</a:t>
            </a:r>
            <a:r>
              <a:rPr sz="2350" spc="1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185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350" spc="11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225" dirty="0">
                <a:solidFill>
                  <a:srgbClr val="FFFFFF"/>
                </a:solidFill>
                <a:latin typeface="Calibri"/>
                <a:cs typeface="Calibri"/>
              </a:rPr>
              <a:t>avoid</a:t>
            </a:r>
            <a:r>
              <a:rPr sz="2350" spc="1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195" dirty="0">
                <a:solidFill>
                  <a:srgbClr val="FFFFFF"/>
                </a:solidFill>
                <a:latin typeface="Calibri"/>
                <a:cs typeface="Calibri"/>
              </a:rPr>
              <a:t>overﬁtting.</a:t>
            </a:r>
            <a:r>
              <a:rPr sz="2350" spc="1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2350" spc="270" dirty="0">
                <a:solidFill>
                  <a:srgbClr val="FFFFFF"/>
                </a:solidFill>
                <a:latin typeface="Calibri"/>
                <a:cs typeface="Calibri"/>
              </a:rPr>
              <a:t>Then </a:t>
            </a:r>
            <a:r>
              <a:rPr sz="2350" spc="254" dirty="0">
                <a:solidFill>
                  <a:srgbClr val="FFFFFF"/>
                </a:solidFill>
                <a:latin typeface="Calibri"/>
                <a:cs typeface="Calibri"/>
              </a:rPr>
              <a:t>saved</a:t>
            </a:r>
            <a:r>
              <a:rPr sz="235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185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35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275" dirty="0">
                <a:solidFill>
                  <a:srgbClr val="FFFFFF"/>
                </a:solidFill>
                <a:latin typeface="Calibri"/>
                <a:cs typeface="Calibri"/>
              </a:rPr>
              <a:t>output</a:t>
            </a:r>
            <a:r>
              <a:rPr sz="235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210" dirty="0">
                <a:solidFill>
                  <a:srgbClr val="FFFFFF"/>
                </a:solidFill>
                <a:latin typeface="Calibri"/>
                <a:cs typeface="Calibri"/>
              </a:rPr>
              <a:t>directory</a:t>
            </a:r>
            <a:r>
              <a:rPr sz="235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375" dirty="0">
                <a:solidFill>
                  <a:srgbClr val="FFFFFF"/>
                </a:solidFill>
                <a:latin typeface="Calibri"/>
                <a:cs typeface="Calibri"/>
              </a:rPr>
              <a:t>named</a:t>
            </a:r>
            <a:r>
              <a:rPr sz="235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350" spc="155" dirty="0">
                <a:solidFill>
                  <a:srgbClr val="FFFFFF"/>
                </a:solidFill>
                <a:latin typeface="Calibri"/>
                <a:cs typeface="Calibri"/>
              </a:rPr>
              <a:t>results.</a:t>
            </a:r>
            <a:endParaRPr sz="235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722203" y="712584"/>
            <a:ext cx="6686537" cy="66865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Words>633</Words>
  <Application>Microsoft Office PowerPoint</Application>
  <PresentationFormat>Custom</PresentationFormat>
  <Paragraphs>58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Algerian</vt:lpstr>
      <vt:lpstr>Bell MT</vt:lpstr>
      <vt:lpstr>Calibri</vt:lpstr>
      <vt:lpstr>Roboto</vt:lpstr>
      <vt:lpstr>Office Theme</vt:lpstr>
      <vt:lpstr>GRAMMAR AUTO-CORRECT</vt:lpstr>
      <vt:lpstr>PowerPoint Presentation</vt:lpstr>
      <vt:lpstr>PROJECT TIMELINE</vt:lpstr>
      <vt:lpstr>DATASET FINDING AND TRAINING</vt:lpstr>
      <vt:lpstr>EXPLORATION</vt:lpstr>
      <vt:lpstr>WHY GRAMMARLY COEDIT DATASET IS CHOOSEN?</vt:lpstr>
      <vt:lpstr>HOW CUSTOM DATASET WAS MADE</vt:lpstr>
      <vt:lpstr>FINE- TUNING</vt:lpstr>
      <vt:lpstr>WORKING ON MODIFICATINS</vt:lpstr>
      <vt:lpstr>RESULTS for the results Transformer</vt:lpstr>
      <vt:lpstr>PowerPoint Presentation</vt:lpstr>
      <vt:lpstr>CREATING THE FINAL CODE</vt:lpstr>
      <vt:lpstr>Deploy Gradio Website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Vikash kumar singh</dc:creator>
  <cp:lastModifiedBy>vikash kumar singh</cp:lastModifiedBy>
  <cp:revision>2</cp:revision>
  <dcterms:created xsi:type="dcterms:W3CDTF">2024-07-26T08:34:06Z</dcterms:created>
  <dcterms:modified xsi:type="dcterms:W3CDTF">2024-07-26T18:35:14Z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2024-07-26T00:00:00Z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2024-07-26T00:00:00Z</vt:filetime>
  </property>
  <property fmtid="{D5CDD505-2E9C-101B-9397-08002B2CF9AE}" pid="5" name="Producer">
    <vt:lpwstr>GPL Ghostscript 10.02.0</vt:lpwstr>
  </property>
</Properties>
</file>